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charts/chart7.xml" ContentType="application/vnd.openxmlformats-officedocument.drawingml.chart+xml"/>
  <Override PartName="/ppt/theme/themeOverride6.xml" ContentType="application/vnd.openxmlformats-officedocument.themeOverride+xml"/>
  <Override PartName="/ppt/charts/chart8.xml" ContentType="application/vnd.openxmlformats-officedocument.drawingml.chart+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65" r:id="rId2"/>
    <p:sldId id="259" r:id="rId3"/>
    <p:sldId id="282" r:id="rId4"/>
    <p:sldId id="283" r:id="rId5"/>
    <p:sldId id="285" r:id="rId6"/>
    <p:sldId id="266" r:id="rId7"/>
    <p:sldId id="268" r:id="rId8"/>
    <p:sldId id="286" r:id="rId9"/>
    <p:sldId id="287" r:id="rId10"/>
    <p:sldId id="270" r:id="rId11"/>
    <p:sldId id="281" r:id="rId12"/>
    <p:sldId id="276" r:id="rId13"/>
    <p:sldId id="273" r:id="rId14"/>
    <p:sldId id="288" r:id="rId15"/>
    <p:sldId id="289" r:id="rId16"/>
    <p:sldId id="290" r:id="rId17"/>
    <p:sldId id="291" r:id="rId18"/>
    <p:sldId id="292" r:id="rId19"/>
    <p:sldId id="293" r:id="rId20"/>
    <p:sldId id="294" r:id="rId21"/>
    <p:sldId id="295" r:id="rId22"/>
    <p:sldId id="296" r:id="rId23"/>
    <p:sldId id="297"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dLbls>
            <c:txPr>
              <a:bodyPr/>
              <a:lstStyle/>
              <a:p>
                <a:pPr>
                  <a:defRPr sz="2000" b="1"/>
                </a:pPr>
                <a:endParaRPr lang="ru-RU"/>
              </a:p>
            </c:txPr>
            <c:showLegendKey val="0"/>
            <c:showVal val="1"/>
            <c:showCatName val="0"/>
            <c:showSerName val="0"/>
            <c:showPercent val="0"/>
            <c:showBubbleSize val="0"/>
            <c:showLeaderLines val="0"/>
          </c:dLbls>
          <c:cat>
            <c:strRef>
              <c:f>Лист2!$A$9:$A$12</c:f>
              <c:strCache>
                <c:ptCount val="4"/>
                <c:pt idx="0">
                  <c:v>Налоги ФНС</c:v>
                </c:pt>
                <c:pt idx="1">
                  <c:v>Страховые взносы</c:v>
                </c:pt>
                <c:pt idx="2">
                  <c:v>Налоги и сборы ФТС</c:v>
                </c:pt>
                <c:pt idx="3">
                  <c:v>Рента</c:v>
                </c:pt>
              </c:strCache>
            </c:strRef>
          </c:cat>
          <c:val>
            <c:numRef>
              <c:f>Лист2!$B$9:$B$12</c:f>
              <c:numCache>
                <c:formatCode>0.00%</c:formatCode>
                <c:ptCount val="4"/>
                <c:pt idx="0">
                  <c:v>0.35799999999999998</c:v>
                </c:pt>
                <c:pt idx="1">
                  <c:v>0.17499999999999999</c:v>
                </c:pt>
                <c:pt idx="2">
                  <c:v>0.25600000000000001</c:v>
                </c:pt>
                <c:pt idx="3">
                  <c:v>0.21099999999999999</c:v>
                </c:pt>
              </c:numCache>
            </c:numRef>
          </c:val>
        </c:ser>
        <c:dLbls>
          <c:showLegendKey val="0"/>
          <c:showVal val="1"/>
          <c:showCatName val="0"/>
          <c:showSerName val="0"/>
          <c:showPercent val="0"/>
          <c:showBubbleSize val="0"/>
        </c:dLbls>
        <c:gapWidth val="150"/>
        <c:overlap val="-25"/>
        <c:axId val="142853248"/>
        <c:axId val="29753344"/>
      </c:barChart>
      <c:catAx>
        <c:axId val="142853248"/>
        <c:scaling>
          <c:orientation val="minMax"/>
        </c:scaling>
        <c:delete val="0"/>
        <c:axPos val="b"/>
        <c:majorTickMark val="none"/>
        <c:minorTickMark val="none"/>
        <c:tickLblPos val="nextTo"/>
        <c:txPr>
          <a:bodyPr/>
          <a:lstStyle/>
          <a:p>
            <a:pPr>
              <a:defRPr sz="2000" b="1"/>
            </a:pPr>
            <a:endParaRPr lang="ru-RU"/>
          </a:p>
        </c:txPr>
        <c:crossAx val="29753344"/>
        <c:crosses val="autoZero"/>
        <c:auto val="1"/>
        <c:lblAlgn val="ctr"/>
        <c:lblOffset val="100"/>
        <c:noMultiLvlLbl val="0"/>
      </c:catAx>
      <c:valAx>
        <c:axId val="29753344"/>
        <c:scaling>
          <c:orientation val="minMax"/>
        </c:scaling>
        <c:delete val="1"/>
        <c:axPos val="l"/>
        <c:numFmt formatCode="0.00%" sourceLinked="1"/>
        <c:majorTickMark val="out"/>
        <c:minorTickMark val="none"/>
        <c:tickLblPos val="nextTo"/>
        <c:crossAx val="14285324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invertIfNegative val="0"/>
          <c:dLbls>
            <c:txPr>
              <a:bodyPr/>
              <a:lstStyle/>
              <a:p>
                <a:pPr>
                  <a:defRPr sz="2000" b="1"/>
                </a:pPr>
                <a:endParaRPr lang="ru-RU"/>
              </a:p>
            </c:txPr>
            <c:showLegendKey val="0"/>
            <c:showVal val="1"/>
            <c:showCatName val="0"/>
            <c:showSerName val="0"/>
            <c:showPercent val="0"/>
            <c:showBubbleSize val="0"/>
            <c:showLeaderLines val="0"/>
          </c:dLbls>
          <c:cat>
            <c:strRef>
              <c:f>Лист3!$E$35:$E$36</c:f>
              <c:strCache>
                <c:ptCount val="2"/>
                <c:pt idx="0">
                  <c:v>Налогооблагаемые доходы населения, трлн. руб.</c:v>
                </c:pt>
                <c:pt idx="1">
                  <c:v>Потребительские расходы населения, трлн. руб.</c:v>
                </c:pt>
              </c:strCache>
            </c:strRef>
          </c:cat>
          <c:val>
            <c:numRef>
              <c:f>Лист3!$F$35:$F$36</c:f>
              <c:numCache>
                <c:formatCode>General</c:formatCode>
                <c:ptCount val="2"/>
                <c:pt idx="0" formatCode="0.0">
                  <c:v>21</c:v>
                </c:pt>
                <c:pt idx="1">
                  <c:v>39.700000000000003</c:v>
                </c:pt>
              </c:numCache>
            </c:numRef>
          </c:val>
        </c:ser>
        <c:dLbls>
          <c:showLegendKey val="0"/>
          <c:showVal val="1"/>
          <c:showCatName val="0"/>
          <c:showSerName val="0"/>
          <c:showPercent val="0"/>
          <c:showBubbleSize val="0"/>
        </c:dLbls>
        <c:gapWidth val="150"/>
        <c:overlap val="-25"/>
        <c:axId val="109906944"/>
        <c:axId val="110602112"/>
      </c:barChart>
      <c:catAx>
        <c:axId val="109906944"/>
        <c:scaling>
          <c:orientation val="minMax"/>
        </c:scaling>
        <c:delete val="0"/>
        <c:axPos val="b"/>
        <c:majorTickMark val="none"/>
        <c:minorTickMark val="none"/>
        <c:tickLblPos val="nextTo"/>
        <c:txPr>
          <a:bodyPr/>
          <a:lstStyle/>
          <a:p>
            <a:pPr>
              <a:defRPr sz="2000" b="1"/>
            </a:pPr>
            <a:endParaRPr lang="ru-RU"/>
          </a:p>
        </c:txPr>
        <c:crossAx val="110602112"/>
        <c:crosses val="autoZero"/>
        <c:auto val="1"/>
        <c:lblAlgn val="ctr"/>
        <c:lblOffset val="100"/>
        <c:noMultiLvlLbl val="0"/>
      </c:catAx>
      <c:valAx>
        <c:axId val="110602112"/>
        <c:scaling>
          <c:orientation val="minMax"/>
        </c:scaling>
        <c:delete val="1"/>
        <c:axPos val="l"/>
        <c:numFmt formatCode="0.0" sourceLinked="1"/>
        <c:majorTickMark val="out"/>
        <c:minorTickMark val="none"/>
        <c:tickLblPos val="nextTo"/>
        <c:crossAx val="109906944"/>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invertIfNegative val="0"/>
          <c:dLbls>
            <c:txPr>
              <a:bodyPr/>
              <a:lstStyle/>
              <a:p>
                <a:pPr>
                  <a:defRPr sz="2000" b="1"/>
                </a:pPr>
                <a:endParaRPr lang="ru-RU"/>
              </a:p>
            </c:txPr>
            <c:showLegendKey val="0"/>
            <c:showVal val="1"/>
            <c:showCatName val="0"/>
            <c:showSerName val="0"/>
            <c:showPercent val="0"/>
            <c:showBubbleSize val="0"/>
            <c:showLeaderLines val="0"/>
          </c:dLbls>
          <c:cat>
            <c:strRef>
              <c:f>Лист1!$C$6:$C$8</c:f>
              <c:strCache>
                <c:ptCount val="3"/>
                <c:pt idx="0">
                  <c:v>Импорт в Россию    (данные ФТС)</c:v>
                </c:pt>
                <c:pt idx="1">
                  <c:v>Экспорт в Россию (данные ВТО)</c:v>
                </c:pt>
                <c:pt idx="2">
                  <c:v>Расхождение               (серый импорт)</c:v>
                </c:pt>
              </c:strCache>
            </c:strRef>
          </c:cat>
          <c:val>
            <c:numRef>
              <c:f>Лист1!$D$6:$D$8</c:f>
              <c:numCache>
                <c:formatCode>_(* #,##0.00_);_(* \(#,##0.00\);_(* "-"??_);_(@_)</c:formatCode>
                <c:ptCount val="3"/>
                <c:pt idx="0">
                  <c:v>305313</c:v>
                </c:pt>
                <c:pt idx="1">
                  <c:v>612182</c:v>
                </c:pt>
                <c:pt idx="2">
                  <c:v>306869</c:v>
                </c:pt>
              </c:numCache>
            </c:numRef>
          </c:val>
        </c:ser>
        <c:dLbls>
          <c:showLegendKey val="0"/>
          <c:showVal val="1"/>
          <c:showCatName val="0"/>
          <c:showSerName val="0"/>
          <c:showPercent val="0"/>
          <c:showBubbleSize val="0"/>
        </c:dLbls>
        <c:gapWidth val="150"/>
        <c:overlap val="-25"/>
        <c:axId val="185896960"/>
        <c:axId val="185899648"/>
      </c:barChart>
      <c:catAx>
        <c:axId val="185896960"/>
        <c:scaling>
          <c:orientation val="minMax"/>
        </c:scaling>
        <c:delete val="0"/>
        <c:axPos val="b"/>
        <c:majorTickMark val="none"/>
        <c:minorTickMark val="none"/>
        <c:tickLblPos val="nextTo"/>
        <c:txPr>
          <a:bodyPr/>
          <a:lstStyle/>
          <a:p>
            <a:pPr>
              <a:defRPr sz="2000" b="1"/>
            </a:pPr>
            <a:endParaRPr lang="ru-RU"/>
          </a:p>
        </c:txPr>
        <c:crossAx val="185899648"/>
        <c:crosses val="autoZero"/>
        <c:auto val="1"/>
        <c:lblAlgn val="ctr"/>
        <c:lblOffset val="100"/>
        <c:noMultiLvlLbl val="0"/>
      </c:catAx>
      <c:valAx>
        <c:axId val="185899648"/>
        <c:scaling>
          <c:orientation val="minMax"/>
        </c:scaling>
        <c:delete val="1"/>
        <c:axPos val="l"/>
        <c:numFmt formatCode="_(* #,##0.00_);_(* \(#,##0.00\);_(* &quot;-&quot;??_);_(@_)" sourceLinked="1"/>
        <c:majorTickMark val="out"/>
        <c:minorTickMark val="none"/>
        <c:tickLblPos val="nextTo"/>
        <c:crossAx val="185896960"/>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invertIfNegative val="0"/>
          <c:dLbls>
            <c:txPr>
              <a:bodyPr/>
              <a:lstStyle/>
              <a:p>
                <a:pPr>
                  <a:defRPr sz="2000" b="1"/>
                </a:pPr>
                <a:endParaRPr lang="ru-RU"/>
              </a:p>
            </c:txPr>
            <c:showLegendKey val="0"/>
            <c:showVal val="1"/>
            <c:showCatName val="0"/>
            <c:showSerName val="0"/>
            <c:showPercent val="0"/>
            <c:showBubbleSize val="0"/>
            <c:showLeaderLines val="0"/>
          </c:dLbls>
          <c:cat>
            <c:strRef>
              <c:f>Лист1!$C$17:$C$19</c:f>
              <c:strCache>
                <c:ptCount val="3"/>
                <c:pt idx="0">
                  <c:v>Импорт в Россию    (данные ФТС)</c:v>
                </c:pt>
                <c:pt idx="1">
                  <c:v>Экспорт в Россию (данные ВТО)</c:v>
                </c:pt>
                <c:pt idx="2">
                  <c:v>Расхождение             (серый импорт)</c:v>
                </c:pt>
              </c:strCache>
            </c:strRef>
          </c:cat>
          <c:val>
            <c:numRef>
              <c:f>Лист1!$D$17:$D$19</c:f>
              <c:numCache>
                <c:formatCode>_(* #,##0.00_);_(* \(#,##0.00\);_(* "-"??_);_(@_)</c:formatCode>
                <c:ptCount val="3"/>
                <c:pt idx="0">
                  <c:v>21102.1</c:v>
                </c:pt>
                <c:pt idx="1">
                  <c:v>42192.4</c:v>
                </c:pt>
                <c:pt idx="2">
                  <c:v>21090.3</c:v>
                </c:pt>
              </c:numCache>
            </c:numRef>
          </c:val>
        </c:ser>
        <c:dLbls>
          <c:showLegendKey val="0"/>
          <c:showVal val="1"/>
          <c:showCatName val="0"/>
          <c:showSerName val="0"/>
          <c:showPercent val="0"/>
          <c:showBubbleSize val="0"/>
        </c:dLbls>
        <c:gapWidth val="150"/>
        <c:overlap val="-25"/>
        <c:axId val="185437568"/>
        <c:axId val="185456896"/>
      </c:barChart>
      <c:catAx>
        <c:axId val="185437568"/>
        <c:scaling>
          <c:orientation val="minMax"/>
        </c:scaling>
        <c:delete val="0"/>
        <c:axPos val="b"/>
        <c:majorTickMark val="none"/>
        <c:minorTickMark val="none"/>
        <c:tickLblPos val="nextTo"/>
        <c:txPr>
          <a:bodyPr/>
          <a:lstStyle/>
          <a:p>
            <a:pPr>
              <a:defRPr sz="2000" b="1"/>
            </a:pPr>
            <a:endParaRPr lang="ru-RU"/>
          </a:p>
        </c:txPr>
        <c:crossAx val="185456896"/>
        <c:crosses val="autoZero"/>
        <c:auto val="1"/>
        <c:lblAlgn val="ctr"/>
        <c:lblOffset val="100"/>
        <c:noMultiLvlLbl val="0"/>
      </c:catAx>
      <c:valAx>
        <c:axId val="185456896"/>
        <c:scaling>
          <c:orientation val="minMax"/>
        </c:scaling>
        <c:delete val="1"/>
        <c:axPos val="l"/>
        <c:numFmt formatCode="_(* #,##0.00_);_(* \(#,##0.00\);_(* &quot;-&quot;??_);_(@_)" sourceLinked="1"/>
        <c:majorTickMark val="out"/>
        <c:minorTickMark val="none"/>
        <c:tickLblPos val="nextTo"/>
        <c:crossAx val="185437568"/>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invertIfNegative val="0"/>
          <c:dLbls>
            <c:txPr>
              <a:bodyPr/>
              <a:lstStyle/>
              <a:p>
                <a:pPr>
                  <a:defRPr sz="2000" b="1"/>
                </a:pPr>
                <a:endParaRPr lang="ru-RU"/>
              </a:p>
            </c:txPr>
            <c:showLegendKey val="0"/>
            <c:showVal val="1"/>
            <c:showCatName val="0"/>
            <c:showSerName val="0"/>
            <c:showPercent val="0"/>
            <c:showBubbleSize val="0"/>
            <c:showLeaderLines val="0"/>
          </c:dLbls>
          <c:cat>
            <c:strRef>
              <c:f>Лист1!$C$36:$C$38</c:f>
              <c:strCache>
                <c:ptCount val="3"/>
                <c:pt idx="0">
                  <c:v>Данные России</c:v>
                </c:pt>
                <c:pt idx="1">
                  <c:v>Данные США</c:v>
                </c:pt>
                <c:pt idx="2">
                  <c:v>Разница</c:v>
                </c:pt>
              </c:strCache>
            </c:strRef>
          </c:cat>
          <c:val>
            <c:numRef>
              <c:f>Лист1!$D$36:$D$38</c:f>
              <c:numCache>
                <c:formatCode>General</c:formatCode>
                <c:ptCount val="3"/>
                <c:pt idx="0">
                  <c:v>4.0999999999999996</c:v>
                </c:pt>
                <c:pt idx="1">
                  <c:v>19.899999999999999</c:v>
                </c:pt>
                <c:pt idx="2">
                  <c:v>15.8</c:v>
                </c:pt>
              </c:numCache>
            </c:numRef>
          </c:val>
        </c:ser>
        <c:dLbls>
          <c:showLegendKey val="0"/>
          <c:showVal val="1"/>
          <c:showCatName val="0"/>
          <c:showSerName val="0"/>
          <c:showPercent val="0"/>
          <c:showBubbleSize val="0"/>
        </c:dLbls>
        <c:gapWidth val="150"/>
        <c:overlap val="-25"/>
        <c:axId val="185498240"/>
        <c:axId val="185521664"/>
      </c:barChart>
      <c:catAx>
        <c:axId val="185498240"/>
        <c:scaling>
          <c:orientation val="minMax"/>
        </c:scaling>
        <c:delete val="0"/>
        <c:axPos val="b"/>
        <c:majorTickMark val="none"/>
        <c:minorTickMark val="none"/>
        <c:tickLblPos val="nextTo"/>
        <c:txPr>
          <a:bodyPr/>
          <a:lstStyle/>
          <a:p>
            <a:pPr>
              <a:defRPr sz="2000" b="1"/>
            </a:pPr>
            <a:endParaRPr lang="ru-RU"/>
          </a:p>
        </c:txPr>
        <c:crossAx val="185521664"/>
        <c:crosses val="autoZero"/>
        <c:auto val="1"/>
        <c:lblAlgn val="ctr"/>
        <c:lblOffset val="100"/>
        <c:noMultiLvlLbl val="0"/>
      </c:catAx>
      <c:valAx>
        <c:axId val="185521664"/>
        <c:scaling>
          <c:orientation val="minMax"/>
        </c:scaling>
        <c:delete val="1"/>
        <c:axPos val="l"/>
        <c:numFmt formatCode="General" sourceLinked="1"/>
        <c:majorTickMark val="out"/>
        <c:minorTickMark val="none"/>
        <c:tickLblPos val="nextTo"/>
        <c:crossAx val="185498240"/>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invertIfNegative val="0"/>
          <c:dLbls>
            <c:txPr>
              <a:bodyPr/>
              <a:lstStyle/>
              <a:p>
                <a:pPr>
                  <a:defRPr sz="2000" b="1"/>
                </a:pPr>
                <a:endParaRPr lang="ru-RU"/>
              </a:p>
            </c:txPr>
            <c:showLegendKey val="0"/>
            <c:showVal val="1"/>
            <c:showCatName val="0"/>
            <c:showSerName val="0"/>
            <c:showPercent val="0"/>
            <c:showBubbleSize val="0"/>
            <c:showLeaderLines val="0"/>
          </c:dLbls>
          <c:cat>
            <c:strRef>
              <c:f>Лист1!$C$48:$C$50</c:f>
              <c:strCache>
                <c:ptCount val="3"/>
                <c:pt idx="0">
                  <c:v>Юкос-2003 г.</c:v>
                </c:pt>
                <c:pt idx="1">
                  <c:v>2005 год</c:v>
                </c:pt>
                <c:pt idx="2">
                  <c:v>2014 год</c:v>
                </c:pt>
              </c:strCache>
            </c:strRef>
          </c:cat>
          <c:val>
            <c:numRef>
              <c:f>Лист1!$D$48:$D$50</c:f>
              <c:numCache>
                <c:formatCode>General</c:formatCode>
                <c:ptCount val="3"/>
                <c:pt idx="0">
                  <c:v>1.46</c:v>
                </c:pt>
                <c:pt idx="1">
                  <c:v>11</c:v>
                </c:pt>
                <c:pt idx="2">
                  <c:v>34</c:v>
                </c:pt>
              </c:numCache>
            </c:numRef>
          </c:val>
        </c:ser>
        <c:dLbls>
          <c:showLegendKey val="0"/>
          <c:showVal val="1"/>
          <c:showCatName val="0"/>
          <c:showSerName val="0"/>
          <c:showPercent val="0"/>
          <c:showBubbleSize val="0"/>
        </c:dLbls>
        <c:gapWidth val="150"/>
        <c:overlap val="-25"/>
        <c:axId val="186216832"/>
        <c:axId val="186219520"/>
      </c:barChart>
      <c:catAx>
        <c:axId val="186216832"/>
        <c:scaling>
          <c:orientation val="minMax"/>
        </c:scaling>
        <c:delete val="0"/>
        <c:axPos val="b"/>
        <c:majorTickMark val="none"/>
        <c:minorTickMark val="none"/>
        <c:tickLblPos val="nextTo"/>
        <c:txPr>
          <a:bodyPr/>
          <a:lstStyle/>
          <a:p>
            <a:pPr>
              <a:defRPr sz="2000" b="1"/>
            </a:pPr>
            <a:endParaRPr lang="ru-RU"/>
          </a:p>
        </c:txPr>
        <c:crossAx val="186219520"/>
        <c:crosses val="autoZero"/>
        <c:auto val="1"/>
        <c:lblAlgn val="ctr"/>
        <c:lblOffset val="100"/>
        <c:noMultiLvlLbl val="0"/>
      </c:catAx>
      <c:valAx>
        <c:axId val="186219520"/>
        <c:scaling>
          <c:orientation val="minMax"/>
        </c:scaling>
        <c:delete val="1"/>
        <c:axPos val="l"/>
        <c:numFmt formatCode="General" sourceLinked="1"/>
        <c:majorTickMark val="out"/>
        <c:minorTickMark val="none"/>
        <c:tickLblPos val="nextTo"/>
        <c:crossAx val="186216832"/>
        <c:crosses val="autoZero"/>
        <c:crossBetween val="between"/>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invertIfNegative val="0"/>
          <c:dLbls>
            <c:txPr>
              <a:bodyPr/>
              <a:lstStyle/>
              <a:p>
                <a:pPr>
                  <a:defRPr sz="2000" b="1"/>
                </a:pPr>
                <a:endParaRPr lang="ru-RU"/>
              </a:p>
            </c:txPr>
            <c:showLegendKey val="0"/>
            <c:showVal val="1"/>
            <c:showCatName val="0"/>
            <c:showSerName val="0"/>
            <c:showPercent val="0"/>
            <c:showBubbleSize val="0"/>
            <c:showLeaderLines val="0"/>
          </c:dLbls>
          <c:cat>
            <c:strRef>
              <c:f>Лист1!$C$52:$C$54</c:f>
              <c:strCache>
                <c:ptCount val="3"/>
                <c:pt idx="0">
                  <c:v>Норвегия-2004</c:v>
                </c:pt>
                <c:pt idx="1">
                  <c:v>Газпром-2004</c:v>
                </c:pt>
                <c:pt idx="2">
                  <c:v>Газпром-2013</c:v>
                </c:pt>
              </c:strCache>
            </c:strRef>
          </c:cat>
          <c:val>
            <c:numRef>
              <c:f>Лист1!$D$52:$D$54</c:f>
              <c:numCache>
                <c:formatCode>0.0</c:formatCode>
                <c:ptCount val="3"/>
                <c:pt idx="0" formatCode="General">
                  <c:v>1.3</c:v>
                </c:pt>
                <c:pt idx="1">
                  <c:v>4</c:v>
                </c:pt>
                <c:pt idx="2" formatCode="General">
                  <c:v>38.5</c:v>
                </c:pt>
              </c:numCache>
            </c:numRef>
          </c:val>
        </c:ser>
        <c:dLbls>
          <c:showLegendKey val="0"/>
          <c:showVal val="1"/>
          <c:showCatName val="0"/>
          <c:showSerName val="0"/>
          <c:showPercent val="0"/>
          <c:showBubbleSize val="0"/>
        </c:dLbls>
        <c:gapWidth val="150"/>
        <c:overlap val="-25"/>
        <c:axId val="186421248"/>
        <c:axId val="186423936"/>
      </c:barChart>
      <c:catAx>
        <c:axId val="186421248"/>
        <c:scaling>
          <c:orientation val="minMax"/>
        </c:scaling>
        <c:delete val="0"/>
        <c:axPos val="b"/>
        <c:majorTickMark val="none"/>
        <c:minorTickMark val="none"/>
        <c:tickLblPos val="nextTo"/>
        <c:txPr>
          <a:bodyPr/>
          <a:lstStyle/>
          <a:p>
            <a:pPr>
              <a:defRPr sz="2000" b="1"/>
            </a:pPr>
            <a:endParaRPr lang="ru-RU"/>
          </a:p>
        </c:txPr>
        <c:crossAx val="186423936"/>
        <c:crosses val="autoZero"/>
        <c:auto val="1"/>
        <c:lblAlgn val="ctr"/>
        <c:lblOffset val="100"/>
        <c:noMultiLvlLbl val="0"/>
      </c:catAx>
      <c:valAx>
        <c:axId val="186423936"/>
        <c:scaling>
          <c:orientation val="minMax"/>
        </c:scaling>
        <c:delete val="1"/>
        <c:axPos val="l"/>
        <c:numFmt formatCode="General" sourceLinked="1"/>
        <c:majorTickMark val="out"/>
        <c:minorTickMark val="none"/>
        <c:tickLblPos val="nextTo"/>
        <c:crossAx val="186421248"/>
        <c:crosses val="autoZero"/>
        <c:crossBetween val="between"/>
      </c:valAx>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Лист2!$M$8</c:f>
              <c:strCache>
                <c:ptCount val="1"/>
                <c:pt idx="0">
                  <c:v>2000 г.</c:v>
                </c:pt>
              </c:strCache>
            </c:strRef>
          </c:tx>
          <c:invertIfNegative val="0"/>
          <c:dLbls>
            <c:txPr>
              <a:bodyPr/>
              <a:lstStyle/>
              <a:p>
                <a:pPr>
                  <a:defRPr sz="2000" b="1"/>
                </a:pPr>
                <a:endParaRPr lang="ru-RU"/>
              </a:p>
            </c:txPr>
            <c:showLegendKey val="0"/>
            <c:showVal val="1"/>
            <c:showCatName val="0"/>
            <c:showSerName val="0"/>
            <c:showPercent val="0"/>
            <c:showBubbleSize val="0"/>
            <c:showLeaderLines val="0"/>
          </c:dLbls>
          <c:cat>
            <c:strRef>
              <c:f>Лист2!$N$7:$Q$7</c:f>
              <c:strCache>
                <c:ptCount val="4"/>
                <c:pt idx="0">
                  <c:v>Газ на 1 чел.</c:v>
                </c:pt>
                <c:pt idx="1">
                  <c:v>Отопление</c:v>
                </c:pt>
                <c:pt idx="2">
                  <c:v>Горячая вода</c:v>
                </c:pt>
                <c:pt idx="3">
                  <c:v>Эл.энергия</c:v>
                </c:pt>
              </c:strCache>
            </c:strRef>
          </c:cat>
          <c:val>
            <c:numRef>
              <c:f>Лист2!$N$8:$Q$8</c:f>
              <c:numCache>
                <c:formatCode>0%</c:formatCode>
                <c:ptCount val="4"/>
                <c:pt idx="0">
                  <c:v>1</c:v>
                </c:pt>
                <c:pt idx="1">
                  <c:v>1</c:v>
                </c:pt>
                <c:pt idx="2">
                  <c:v>1</c:v>
                </c:pt>
                <c:pt idx="3">
                  <c:v>1</c:v>
                </c:pt>
              </c:numCache>
            </c:numRef>
          </c:val>
        </c:ser>
        <c:ser>
          <c:idx val="1"/>
          <c:order val="1"/>
          <c:tx>
            <c:strRef>
              <c:f>Лист2!$M$9</c:f>
              <c:strCache>
                <c:ptCount val="1"/>
                <c:pt idx="0">
                  <c:v>2005 г.</c:v>
                </c:pt>
              </c:strCache>
            </c:strRef>
          </c:tx>
          <c:invertIfNegative val="0"/>
          <c:dLbls>
            <c:txPr>
              <a:bodyPr/>
              <a:lstStyle/>
              <a:p>
                <a:pPr>
                  <a:defRPr sz="2000" b="1"/>
                </a:pPr>
                <a:endParaRPr lang="ru-RU"/>
              </a:p>
            </c:txPr>
            <c:showLegendKey val="0"/>
            <c:showVal val="1"/>
            <c:showCatName val="0"/>
            <c:showSerName val="0"/>
            <c:showPercent val="0"/>
            <c:showBubbleSize val="0"/>
            <c:showLeaderLines val="0"/>
          </c:dLbls>
          <c:cat>
            <c:strRef>
              <c:f>Лист2!$N$7:$Q$7</c:f>
              <c:strCache>
                <c:ptCount val="4"/>
                <c:pt idx="0">
                  <c:v>Газ на 1 чел.</c:v>
                </c:pt>
                <c:pt idx="1">
                  <c:v>Отопление</c:v>
                </c:pt>
                <c:pt idx="2">
                  <c:v>Горячая вода</c:v>
                </c:pt>
                <c:pt idx="3">
                  <c:v>Эл.энергия</c:v>
                </c:pt>
              </c:strCache>
            </c:strRef>
          </c:cat>
          <c:val>
            <c:numRef>
              <c:f>Лист2!$N$9:$Q$9</c:f>
              <c:numCache>
                <c:formatCode>0%</c:formatCode>
                <c:ptCount val="4"/>
                <c:pt idx="0">
                  <c:v>4.28</c:v>
                </c:pt>
                <c:pt idx="1">
                  <c:v>4.3499999999999996</c:v>
                </c:pt>
                <c:pt idx="2">
                  <c:v>4.3899999999999997</c:v>
                </c:pt>
                <c:pt idx="3">
                  <c:v>4.0999999999999996</c:v>
                </c:pt>
              </c:numCache>
            </c:numRef>
          </c:val>
        </c:ser>
        <c:ser>
          <c:idx val="2"/>
          <c:order val="2"/>
          <c:tx>
            <c:strRef>
              <c:f>Лист2!$M$10</c:f>
              <c:strCache>
                <c:ptCount val="1"/>
                <c:pt idx="0">
                  <c:v>2010 г. </c:v>
                </c:pt>
              </c:strCache>
            </c:strRef>
          </c:tx>
          <c:invertIfNegative val="0"/>
          <c:dLbls>
            <c:txPr>
              <a:bodyPr/>
              <a:lstStyle/>
              <a:p>
                <a:pPr>
                  <a:defRPr sz="2000" b="1"/>
                </a:pPr>
                <a:endParaRPr lang="ru-RU"/>
              </a:p>
            </c:txPr>
            <c:showLegendKey val="0"/>
            <c:showVal val="1"/>
            <c:showCatName val="0"/>
            <c:showSerName val="0"/>
            <c:showPercent val="0"/>
            <c:showBubbleSize val="0"/>
            <c:showLeaderLines val="0"/>
          </c:dLbls>
          <c:cat>
            <c:strRef>
              <c:f>Лист2!$N$7:$Q$7</c:f>
              <c:strCache>
                <c:ptCount val="4"/>
                <c:pt idx="0">
                  <c:v>Газ на 1 чел.</c:v>
                </c:pt>
                <c:pt idx="1">
                  <c:v>Отопление</c:v>
                </c:pt>
                <c:pt idx="2">
                  <c:v>Горячая вода</c:v>
                </c:pt>
                <c:pt idx="3">
                  <c:v>Эл.энергия</c:v>
                </c:pt>
              </c:strCache>
            </c:strRef>
          </c:cat>
          <c:val>
            <c:numRef>
              <c:f>Лист2!$N$10:$Q$10</c:f>
              <c:numCache>
                <c:formatCode>0%</c:formatCode>
                <c:ptCount val="4"/>
                <c:pt idx="0">
                  <c:v>10.44</c:v>
                </c:pt>
                <c:pt idx="1">
                  <c:v>12.33</c:v>
                </c:pt>
                <c:pt idx="2">
                  <c:v>15.76</c:v>
                </c:pt>
                <c:pt idx="3">
                  <c:v>9.25</c:v>
                </c:pt>
              </c:numCache>
            </c:numRef>
          </c:val>
        </c:ser>
        <c:dLbls>
          <c:showLegendKey val="0"/>
          <c:showVal val="1"/>
          <c:showCatName val="0"/>
          <c:showSerName val="0"/>
          <c:showPercent val="0"/>
          <c:showBubbleSize val="0"/>
        </c:dLbls>
        <c:gapWidth val="150"/>
        <c:overlap val="-25"/>
        <c:axId val="186092544"/>
        <c:axId val="186114816"/>
      </c:barChart>
      <c:catAx>
        <c:axId val="186092544"/>
        <c:scaling>
          <c:orientation val="minMax"/>
        </c:scaling>
        <c:delete val="0"/>
        <c:axPos val="b"/>
        <c:majorTickMark val="none"/>
        <c:minorTickMark val="none"/>
        <c:tickLblPos val="nextTo"/>
        <c:txPr>
          <a:bodyPr/>
          <a:lstStyle/>
          <a:p>
            <a:pPr>
              <a:defRPr sz="2000" b="1"/>
            </a:pPr>
            <a:endParaRPr lang="ru-RU"/>
          </a:p>
        </c:txPr>
        <c:crossAx val="186114816"/>
        <c:crosses val="autoZero"/>
        <c:auto val="1"/>
        <c:lblAlgn val="ctr"/>
        <c:lblOffset val="100"/>
        <c:noMultiLvlLbl val="0"/>
      </c:catAx>
      <c:valAx>
        <c:axId val="186114816"/>
        <c:scaling>
          <c:orientation val="minMax"/>
        </c:scaling>
        <c:delete val="1"/>
        <c:axPos val="l"/>
        <c:numFmt formatCode="0%" sourceLinked="1"/>
        <c:majorTickMark val="out"/>
        <c:minorTickMark val="none"/>
        <c:tickLblPos val="nextTo"/>
        <c:crossAx val="186092544"/>
        <c:crosses val="autoZero"/>
        <c:crossBetween val="between"/>
      </c:valAx>
    </c:plotArea>
    <c:legend>
      <c:legendPos val="t"/>
      <c:layout>
        <c:manualLayout>
          <c:xMode val="edge"/>
          <c:yMode val="edge"/>
          <c:x val="0.2708841255954117"/>
          <c:y val="1.6836195965366927E-2"/>
          <c:w val="0.45514532905609029"/>
          <c:h val="5.0741245564756052E-2"/>
        </c:manualLayout>
      </c:layout>
      <c:overlay val="0"/>
      <c:txPr>
        <a:bodyPr/>
        <a:lstStyle/>
        <a:p>
          <a:pPr>
            <a:defRPr sz="2000" b="1"/>
          </a:pPr>
          <a:endParaRPr lang="ru-RU"/>
        </a:p>
      </c:txPr>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62527-0F3D-4D4D-9686-CAEE1B739F5B}" type="datetimeFigureOut">
              <a:rPr lang="ru-RU" smtClean="0"/>
              <a:t>23.03.2015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F1BE91-6FE7-4286-8B93-FE443FA1E5F9}" type="slidenum">
              <a:rPr lang="ru-RU" smtClean="0"/>
              <a:t>‹#›</a:t>
            </a:fld>
            <a:endParaRPr lang="ru-RU"/>
          </a:p>
        </p:txBody>
      </p:sp>
    </p:spTree>
    <p:extLst>
      <p:ext uri="{BB962C8B-B14F-4D97-AF65-F5344CB8AC3E}">
        <p14:creationId xmlns:p14="http://schemas.microsoft.com/office/powerpoint/2010/main" val="453336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 России производить невыгодно. Россиянам принадлежит тракторный завод в Канаде. Его прибыль в 2012 году составила </a:t>
            </a:r>
            <a:r>
              <a:rPr lang="en-US" dirty="0" smtClean="0"/>
              <a:t>$</a:t>
            </a:r>
            <a:r>
              <a:rPr lang="ru-RU" dirty="0" smtClean="0"/>
              <a:t>16,4 млн. Если перевести завод в Россию, он</a:t>
            </a:r>
            <a:r>
              <a:rPr lang="ru-RU" baseline="0" dirty="0" smtClean="0"/>
              <a:t> работать не сможет. Убыток составит </a:t>
            </a:r>
            <a:r>
              <a:rPr lang="en-US" baseline="0" dirty="0" smtClean="0"/>
              <a:t>$21</a:t>
            </a:r>
            <a:r>
              <a:rPr lang="ru-RU" baseline="0" dirty="0" smtClean="0"/>
              <a:t>,7 млн. Главная статья налоги: в Канаде уплатили налоги на сумму </a:t>
            </a:r>
            <a:r>
              <a:rPr lang="en-US" baseline="0" dirty="0" smtClean="0"/>
              <a:t>$</a:t>
            </a:r>
            <a:r>
              <a:rPr lang="ru-RU" baseline="0" dirty="0" smtClean="0"/>
              <a:t>47,9 млн., а в России должны были бы уплатить </a:t>
            </a:r>
            <a:r>
              <a:rPr lang="en-US" baseline="0" dirty="0" smtClean="0"/>
              <a:t>$74</a:t>
            </a:r>
            <a:r>
              <a:rPr lang="ru-RU" baseline="0" dirty="0" smtClean="0"/>
              <a:t> млн., т.е. на </a:t>
            </a:r>
            <a:r>
              <a:rPr lang="en-US" baseline="0" dirty="0" smtClean="0"/>
              <a:t>$</a:t>
            </a:r>
            <a:r>
              <a:rPr lang="ru-RU" baseline="0" dirty="0" smtClean="0"/>
              <a:t>26,1 млн. больше. При этом на заводе в Канаде работают 14 бухгалтеров, в России для такого завода потребуется 65 бухгалтеров. Аналогичный результат сравнения предприятия в России и США. </a:t>
            </a:r>
            <a:endParaRPr lang="ru-RU" dirty="0"/>
          </a:p>
        </p:txBody>
      </p:sp>
      <p:sp>
        <p:nvSpPr>
          <p:cNvPr id="4" name="Номер слайда 3"/>
          <p:cNvSpPr>
            <a:spLocks noGrp="1"/>
          </p:cNvSpPr>
          <p:nvPr>
            <p:ph type="sldNum" sz="quarter" idx="10"/>
          </p:nvPr>
        </p:nvSpPr>
        <p:spPr/>
        <p:txBody>
          <a:bodyPr/>
          <a:lstStyle/>
          <a:p>
            <a:fld id="{80F1BE91-6FE7-4286-8B93-FE443FA1E5F9}" type="slidenum">
              <a:rPr lang="ru-RU" smtClean="0"/>
              <a:t>4</a:t>
            </a:fld>
            <a:endParaRPr lang="ru-RU"/>
          </a:p>
        </p:txBody>
      </p:sp>
    </p:spTree>
    <p:extLst>
      <p:ext uri="{BB962C8B-B14F-4D97-AF65-F5344CB8AC3E}">
        <p14:creationId xmlns:p14="http://schemas.microsoft.com/office/powerpoint/2010/main" val="77853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E6B51844-C3CE-4C7C-8FE7-3FBC829BA6C7}" type="slidenum">
              <a:rPr lang="ru-RU" smtClean="0">
                <a:solidFill>
                  <a:prstClr val="black"/>
                </a:solidFill>
                <a:latin typeface="Arial" charset="0"/>
              </a:rPr>
              <a:pPr>
                <a:defRPr/>
              </a:pPr>
              <a:t>12</a:t>
            </a:fld>
            <a:endParaRPr lang="ru-RU" smtClean="0">
              <a:solidFill>
                <a:prstClr val="black"/>
              </a:solidFill>
              <a:latin typeface="Arial" charset="0"/>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dirty="0" smtClean="0"/>
              <a:t>Здесь приведена форма Декларации по 6 налогам на 1 странице. Эта форма уже предлагалась в Специальном докладе ТПП РФ на </a:t>
            </a:r>
            <a:r>
              <a:rPr lang="en-US" altLang="ru-RU" dirty="0" smtClean="0"/>
              <a:t>III</a:t>
            </a:r>
            <a:r>
              <a:rPr lang="ru-RU" altLang="ru-RU" dirty="0" smtClean="0"/>
              <a:t> Всероссийском налоговом форуме в 2007 году без каких-либо последствий. Как не имели последствий и другие многочисленные предложения по совершенствованию российской налоговой системы. Причины лежат в полной незаинтересованности разработчика налоговой системы – Минфина. К тому же, в нашей стране нет Единого научного Центра, который бы постоянно занимался совершенствованием налоговой системы. Имевшийся до последнего времени Государственный институт развития налоговой системы, принадлежал ФНС. Но поскольку ФНС не является субъектом законодательной инициативы, этот институт Федеральной налоговой службе был не нужен и ликвидирован в 2010 г.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99AE6C-A876-4F08-8A2A-485C643759A4}" type="datetimeFigureOut">
              <a:rPr lang="ru-RU" smtClean="0"/>
              <a:t>23.03.2015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307201-4566-471D-A7FB-5FB623322150}" type="slidenum">
              <a:rPr lang="ru-RU" smtClean="0"/>
              <a:t>‹#›</a:t>
            </a:fld>
            <a:endParaRPr lang="ru-RU"/>
          </a:p>
        </p:txBody>
      </p:sp>
    </p:spTree>
    <p:extLst>
      <p:ext uri="{BB962C8B-B14F-4D97-AF65-F5344CB8AC3E}">
        <p14:creationId xmlns:p14="http://schemas.microsoft.com/office/powerpoint/2010/main" val="1395905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99AE6C-A876-4F08-8A2A-485C643759A4}" type="datetimeFigureOut">
              <a:rPr lang="ru-RU" smtClean="0"/>
              <a:t>23.03.2015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307201-4566-471D-A7FB-5FB623322150}" type="slidenum">
              <a:rPr lang="ru-RU" smtClean="0"/>
              <a:t>‹#›</a:t>
            </a:fld>
            <a:endParaRPr lang="ru-RU"/>
          </a:p>
        </p:txBody>
      </p:sp>
    </p:spTree>
    <p:extLst>
      <p:ext uri="{BB962C8B-B14F-4D97-AF65-F5344CB8AC3E}">
        <p14:creationId xmlns:p14="http://schemas.microsoft.com/office/powerpoint/2010/main" val="2989635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99AE6C-A876-4F08-8A2A-485C643759A4}" type="datetimeFigureOut">
              <a:rPr lang="ru-RU" smtClean="0"/>
              <a:t>23.03.2015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307201-4566-471D-A7FB-5FB623322150}" type="slidenum">
              <a:rPr lang="ru-RU" smtClean="0"/>
              <a:t>‹#›</a:t>
            </a:fld>
            <a:endParaRPr lang="ru-RU"/>
          </a:p>
        </p:txBody>
      </p:sp>
    </p:spTree>
    <p:extLst>
      <p:ext uri="{BB962C8B-B14F-4D97-AF65-F5344CB8AC3E}">
        <p14:creationId xmlns:p14="http://schemas.microsoft.com/office/powerpoint/2010/main" val="3493753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4"/>
          <p:cNvSpPr>
            <a:spLocks noGrp="1" noChangeArrowheads="1"/>
          </p:cNvSpPr>
          <p:nvPr>
            <p:ph type="dt" sz="half" idx="10"/>
          </p:nvPr>
        </p:nvSpPr>
        <p:spPr/>
        <p:txBody>
          <a:bodyPr/>
          <a:lstStyle>
            <a:lvl1pPr>
              <a:defRPr/>
            </a:lvl1pPr>
          </a:lstStyle>
          <a:p>
            <a:pPr>
              <a:defRPr/>
            </a:pPr>
            <a:endParaRPr lang="ru-RU">
              <a:solidFill>
                <a:prstClr val="white">
                  <a:tint val="75000"/>
                </a:prstClr>
              </a:solidFill>
            </a:endParaRPr>
          </a:p>
        </p:txBody>
      </p:sp>
      <p:sp>
        <p:nvSpPr>
          <p:cNvPr id="6" name="Rectangle 25"/>
          <p:cNvSpPr>
            <a:spLocks noGrp="1" noChangeArrowheads="1"/>
          </p:cNvSpPr>
          <p:nvPr>
            <p:ph type="ftr" sz="quarter" idx="11"/>
          </p:nvPr>
        </p:nvSpPr>
        <p:spPr/>
        <p:txBody>
          <a:bodyPr/>
          <a:lstStyle>
            <a:lvl1pPr>
              <a:defRPr/>
            </a:lvl1pPr>
          </a:lstStyle>
          <a:p>
            <a:pPr>
              <a:defRPr/>
            </a:pPr>
            <a:endParaRPr lang="ru-RU">
              <a:solidFill>
                <a:prstClr val="white">
                  <a:tint val="75000"/>
                </a:prstClr>
              </a:solidFill>
            </a:endParaRPr>
          </a:p>
        </p:txBody>
      </p:sp>
      <p:sp>
        <p:nvSpPr>
          <p:cNvPr id="7" name="Rectangle 26"/>
          <p:cNvSpPr>
            <a:spLocks noGrp="1" noChangeArrowheads="1"/>
          </p:cNvSpPr>
          <p:nvPr>
            <p:ph type="sldNum" sz="quarter" idx="12"/>
          </p:nvPr>
        </p:nvSpPr>
        <p:spPr/>
        <p:txBody>
          <a:bodyPr/>
          <a:lstStyle>
            <a:lvl1pPr>
              <a:defRPr/>
            </a:lvl1pPr>
          </a:lstStyle>
          <a:p>
            <a:pPr>
              <a:defRPr/>
            </a:pPr>
            <a:fld id="{905091F3-4FCB-4CB6-8775-89DAB302F511}" type="slidenum">
              <a:rPr lang="ru-RU">
                <a:solidFill>
                  <a:prstClr val="white">
                    <a:tint val="75000"/>
                  </a:prstClr>
                </a:solidFill>
              </a:rPr>
              <a:pPr>
                <a:defRPr/>
              </a:pPr>
              <a:t>‹#›</a:t>
            </a:fld>
            <a:endParaRPr lang="ru-RU">
              <a:solidFill>
                <a:prstClr val="white">
                  <a:tint val="75000"/>
                </a:prstClr>
              </a:solidFill>
            </a:endParaRPr>
          </a:p>
        </p:txBody>
      </p:sp>
    </p:spTree>
    <p:extLst>
      <p:ext uri="{BB962C8B-B14F-4D97-AF65-F5344CB8AC3E}">
        <p14:creationId xmlns:p14="http://schemas.microsoft.com/office/powerpoint/2010/main" val="4188679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99AE6C-A876-4F08-8A2A-485C643759A4}" type="datetimeFigureOut">
              <a:rPr lang="ru-RU" smtClean="0"/>
              <a:t>23.03.2015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307201-4566-471D-A7FB-5FB623322150}" type="slidenum">
              <a:rPr lang="ru-RU" smtClean="0"/>
              <a:t>‹#›</a:t>
            </a:fld>
            <a:endParaRPr lang="ru-RU"/>
          </a:p>
        </p:txBody>
      </p:sp>
    </p:spTree>
    <p:extLst>
      <p:ext uri="{BB962C8B-B14F-4D97-AF65-F5344CB8AC3E}">
        <p14:creationId xmlns:p14="http://schemas.microsoft.com/office/powerpoint/2010/main" val="2821428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099AE6C-A876-4F08-8A2A-485C643759A4}" type="datetimeFigureOut">
              <a:rPr lang="ru-RU" smtClean="0"/>
              <a:t>23.03.2015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307201-4566-471D-A7FB-5FB623322150}" type="slidenum">
              <a:rPr lang="ru-RU" smtClean="0"/>
              <a:t>‹#›</a:t>
            </a:fld>
            <a:endParaRPr lang="ru-RU"/>
          </a:p>
        </p:txBody>
      </p:sp>
    </p:spTree>
    <p:extLst>
      <p:ext uri="{BB962C8B-B14F-4D97-AF65-F5344CB8AC3E}">
        <p14:creationId xmlns:p14="http://schemas.microsoft.com/office/powerpoint/2010/main" val="2494765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099AE6C-A876-4F08-8A2A-485C643759A4}" type="datetimeFigureOut">
              <a:rPr lang="ru-RU" smtClean="0"/>
              <a:t>23.03.2015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307201-4566-471D-A7FB-5FB623322150}" type="slidenum">
              <a:rPr lang="ru-RU" smtClean="0"/>
              <a:t>‹#›</a:t>
            </a:fld>
            <a:endParaRPr lang="ru-RU"/>
          </a:p>
        </p:txBody>
      </p:sp>
    </p:spTree>
    <p:extLst>
      <p:ext uri="{BB962C8B-B14F-4D97-AF65-F5344CB8AC3E}">
        <p14:creationId xmlns:p14="http://schemas.microsoft.com/office/powerpoint/2010/main" val="382273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099AE6C-A876-4F08-8A2A-485C643759A4}" type="datetimeFigureOut">
              <a:rPr lang="ru-RU" smtClean="0"/>
              <a:t>23.03.2015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C307201-4566-471D-A7FB-5FB623322150}" type="slidenum">
              <a:rPr lang="ru-RU" smtClean="0"/>
              <a:t>‹#›</a:t>
            </a:fld>
            <a:endParaRPr lang="ru-RU"/>
          </a:p>
        </p:txBody>
      </p:sp>
    </p:spTree>
    <p:extLst>
      <p:ext uri="{BB962C8B-B14F-4D97-AF65-F5344CB8AC3E}">
        <p14:creationId xmlns:p14="http://schemas.microsoft.com/office/powerpoint/2010/main" val="4251132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99AE6C-A876-4F08-8A2A-485C643759A4}" type="datetimeFigureOut">
              <a:rPr lang="ru-RU" smtClean="0"/>
              <a:t>23.03.2015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C307201-4566-471D-A7FB-5FB623322150}" type="slidenum">
              <a:rPr lang="ru-RU" smtClean="0"/>
              <a:t>‹#›</a:t>
            </a:fld>
            <a:endParaRPr lang="ru-RU"/>
          </a:p>
        </p:txBody>
      </p:sp>
    </p:spTree>
    <p:extLst>
      <p:ext uri="{BB962C8B-B14F-4D97-AF65-F5344CB8AC3E}">
        <p14:creationId xmlns:p14="http://schemas.microsoft.com/office/powerpoint/2010/main" val="420678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99AE6C-A876-4F08-8A2A-485C643759A4}" type="datetimeFigureOut">
              <a:rPr lang="ru-RU" smtClean="0"/>
              <a:t>23.03.2015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C307201-4566-471D-A7FB-5FB623322150}" type="slidenum">
              <a:rPr lang="ru-RU" smtClean="0"/>
              <a:t>‹#›</a:t>
            </a:fld>
            <a:endParaRPr lang="ru-RU"/>
          </a:p>
        </p:txBody>
      </p:sp>
    </p:spTree>
    <p:extLst>
      <p:ext uri="{BB962C8B-B14F-4D97-AF65-F5344CB8AC3E}">
        <p14:creationId xmlns:p14="http://schemas.microsoft.com/office/powerpoint/2010/main" val="338058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99AE6C-A876-4F08-8A2A-485C643759A4}" type="datetimeFigureOut">
              <a:rPr lang="ru-RU" smtClean="0"/>
              <a:t>23.03.2015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307201-4566-471D-A7FB-5FB623322150}" type="slidenum">
              <a:rPr lang="ru-RU" smtClean="0"/>
              <a:t>‹#›</a:t>
            </a:fld>
            <a:endParaRPr lang="ru-RU"/>
          </a:p>
        </p:txBody>
      </p:sp>
    </p:spTree>
    <p:extLst>
      <p:ext uri="{BB962C8B-B14F-4D97-AF65-F5344CB8AC3E}">
        <p14:creationId xmlns:p14="http://schemas.microsoft.com/office/powerpoint/2010/main" val="37890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99AE6C-A876-4F08-8A2A-485C643759A4}" type="datetimeFigureOut">
              <a:rPr lang="ru-RU" smtClean="0"/>
              <a:t>23.03.2015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307201-4566-471D-A7FB-5FB623322150}" type="slidenum">
              <a:rPr lang="ru-RU" smtClean="0"/>
              <a:t>‹#›</a:t>
            </a:fld>
            <a:endParaRPr lang="ru-RU"/>
          </a:p>
        </p:txBody>
      </p:sp>
    </p:spTree>
    <p:extLst>
      <p:ext uri="{BB962C8B-B14F-4D97-AF65-F5344CB8AC3E}">
        <p14:creationId xmlns:p14="http://schemas.microsoft.com/office/powerpoint/2010/main" val="1530700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99AE6C-A876-4F08-8A2A-485C643759A4}" type="datetimeFigureOut">
              <a:rPr lang="ru-RU" smtClean="0"/>
              <a:t>23.03.2015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07201-4566-471D-A7FB-5FB623322150}" type="slidenum">
              <a:rPr lang="ru-RU" smtClean="0"/>
              <a:t>‹#›</a:t>
            </a:fld>
            <a:endParaRPr lang="ru-RU"/>
          </a:p>
        </p:txBody>
      </p:sp>
    </p:spTree>
    <p:extLst>
      <p:ext uri="{BB962C8B-B14F-4D97-AF65-F5344CB8AC3E}">
        <p14:creationId xmlns:p14="http://schemas.microsoft.com/office/powerpoint/2010/main" val="113046949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orldwide-tax.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omtrade.un.org/db/mr/daInteractive.aspx" TargetMode="Externa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oilcapital.ru/industry/80856.html" TargetMode="Externa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rmAutofit fontScale="90000"/>
          </a:bodyPr>
          <a:lstStyle/>
          <a:p>
            <a:r>
              <a:rPr lang="ru-RU" altLang="ru-RU" sz="2000" b="1" dirty="0" smtClean="0">
                <a:solidFill>
                  <a:prstClr val="black"/>
                </a:solidFill>
                <a:latin typeface="Times New Roman" panose="02020603050405020304" pitchFamily="18" charset="0"/>
                <a:cs typeface="Times New Roman" panose="02020603050405020304" pitchFamily="18" charset="0"/>
              </a:rPr>
              <a:t/>
            </a:r>
            <a:br>
              <a:rPr lang="ru-RU" altLang="ru-RU" sz="2000" b="1" dirty="0" smtClean="0">
                <a:solidFill>
                  <a:prstClr val="black"/>
                </a:solidFill>
                <a:latin typeface="Times New Roman" panose="02020603050405020304" pitchFamily="18" charset="0"/>
                <a:cs typeface="Times New Roman" panose="02020603050405020304" pitchFamily="18" charset="0"/>
              </a:rPr>
            </a:br>
            <a:r>
              <a:rPr lang="ru-RU" altLang="ru-RU" sz="2000" b="1" dirty="0">
                <a:solidFill>
                  <a:prstClr val="black"/>
                </a:solidFill>
                <a:latin typeface="Times New Roman" panose="02020603050405020304" pitchFamily="18" charset="0"/>
                <a:cs typeface="Times New Roman" panose="02020603050405020304" pitchFamily="18" charset="0"/>
              </a:rPr>
              <a:t/>
            </a:r>
            <a:br>
              <a:rPr lang="ru-RU" altLang="ru-RU" sz="2000" b="1" dirty="0">
                <a:solidFill>
                  <a:prstClr val="black"/>
                </a:solidFill>
                <a:latin typeface="Times New Roman" panose="02020603050405020304" pitchFamily="18" charset="0"/>
                <a:cs typeface="Times New Roman" panose="02020603050405020304" pitchFamily="18" charset="0"/>
              </a:rPr>
            </a:br>
            <a:r>
              <a:rPr lang="ru-RU" altLang="ru-RU" sz="2000" b="1" dirty="0">
                <a:solidFill>
                  <a:prstClr val="black"/>
                </a:solidFill>
                <a:latin typeface="Times New Roman" panose="02020603050405020304" pitchFamily="18" charset="0"/>
                <a:cs typeface="Times New Roman" panose="02020603050405020304" pitchFamily="18" charset="0"/>
              </a:rPr>
              <a:t/>
            </a:r>
            <a:br>
              <a:rPr lang="ru-RU" altLang="ru-RU" sz="2000" b="1" dirty="0">
                <a:solidFill>
                  <a:prstClr val="black"/>
                </a:solidFill>
                <a:latin typeface="Times New Roman" panose="02020603050405020304" pitchFamily="18" charset="0"/>
                <a:cs typeface="Times New Roman" panose="02020603050405020304" pitchFamily="18" charset="0"/>
              </a:rPr>
            </a:br>
            <a:r>
              <a:rPr lang="ru-RU" altLang="ru-RU" sz="2200" b="1" dirty="0" smtClean="0">
                <a:solidFill>
                  <a:prstClr val="black"/>
                </a:solidFill>
                <a:latin typeface="Times New Roman" panose="02020603050405020304" pitchFamily="18" charset="0"/>
                <a:cs typeface="Times New Roman" panose="02020603050405020304" pitchFamily="18" charset="0"/>
              </a:rPr>
              <a:t>М.Д. Абрамов, к.т.н., вице-президент ЭАЦ «Модернизация», профессор Московского налогового института</a:t>
            </a:r>
            <a:br>
              <a:rPr lang="ru-RU" altLang="ru-RU" sz="2200" b="1" dirty="0" smtClean="0">
                <a:solidFill>
                  <a:prstClr val="black"/>
                </a:solidFill>
                <a:latin typeface="Times New Roman" panose="02020603050405020304" pitchFamily="18" charset="0"/>
                <a:cs typeface="Times New Roman" panose="02020603050405020304" pitchFamily="18" charset="0"/>
              </a:rPr>
            </a:br>
            <a:r>
              <a:rPr lang="ru-RU" altLang="ru-RU" sz="2000" b="1" dirty="0">
                <a:solidFill>
                  <a:prstClr val="black"/>
                </a:solidFill>
                <a:latin typeface="Times New Roman" panose="02020603050405020304" pitchFamily="18" charset="0"/>
                <a:cs typeface="Times New Roman" panose="02020603050405020304" pitchFamily="18" charset="0"/>
              </a:rPr>
              <a:t/>
            </a:r>
            <a:br>
              <a:rPr lang="ru-RU" altLang="ru-RU" sz="2000" b="1" dirty="0">
                <a:solidFill>
                  <a:prstClr val="black"/>
                </a:solidFill>
                <a:latin typeface="Times New Roman" panose="02020603050405020304" pitchFamily="18" charset="0"/>
                <a:cs typeface="Times New Roman" panose="02020603050405020304" pitchFamily="18" charset="0"/>
              </a:rPr>
            </a:br>
            <a:endParaRPr lang="ru-RU" sz="2000" dirty="0"/>
          </a:p>
        </p:txBody>
      </p:sp>
      <p:sp>
        <p:nvSpPr>
          <p:cNvPr id="3" name="Объект 2"/>
          <p:cNvSpPr>
            <a:spLocks noGrp="1"/>
          </p:cNvSpPr>
          <p:nvPr>
            <p:ph idx="1"/>
          </p:nvPr>
        </p:nvSpPr>
        <p:spPr/>
        <p:txBody>
          <a:bodyPr/>
          <a:lstStyle/>
          <a:p>
            <a:pPr marL="0" indent="0">
              <a:buNone/>
            </a:pPr>
            <a:endParaRPr lang="ru-RU" dirty="0" smtClean="0"/>
          </a:p>
          <a:p>
            <a:pPr marL="0" indent="0">
              <a:buNone/>
            </a:pPr>
            <a:endParaRPr lang="ru-RU" dirty="0"/>
          </a:p>
          <a:p>
            <a:pPr marL="0" indent="0" algn="ctr">
              <a:buNone/>
            </a:pPr>
            <a:r>
              <a:rPr lang="ru-RU" b="1" dirty="0" smtClean="0"/>
              <a:t>НАЛОГОВАЯ СИСТЕМА – УГРОЗА НАЦИОНАЛЬНОЙ БЕЗОПАСНОСТИ РОССИИ</a:t>
            </a:r>
          </a:p>
          <a:p>
            <a:pPr marL="0" indent="0" algn="ctr">
              <a:buNone/>
            </a:pPr>
            <a:endParaRPr lang="ru-RU" b="1" dirty="0"/>
          </a:p>
        </p:txBody>
      </p:sp>
      <p:sp>
        <p:nvSpPr>
          <p:cNvPr id="4"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a:t>
            </a:r>
            <a:r>
              <a:rPr lang="ru-RU" altLang="ru-RU" sz="1600" b="1" dirty="0" smtClean="0">
                <a:cs typeface="Arial" charset="0"/>
              </a:rPr>
              <a:t>») </a:t>
            </a:r>
            <a:endParaRPr lang="ru-RU" altLang="ru-RU" sz="1600" b="1" dirty="0">
              <a:cs typeface="Arial" charset="0"/>
            </a:endParaRPr>
          </a:p>
        </p:txBody>
      </p:sp>
      <p:sp>
        <p:nvSpPr>
          <p:cNvPr id="5" name="Прямоугольник 7"/>
          <p:cNvSpPr>
            <a:spLocks noChangeArrowheads="1"/>
          </p:cNvSpPr>
          <p:nvPr/>
        </p:nvSpPr>
        <p:spPr bwMode="auto">
          <a:xfrm>
            <a:off x="8785225" y="6488113"/>
            <a:ext cx="3593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t>1.</a:t>
            </a:r>
            <a:endParaRPr lang="ru-RU" altLang="ru-RU" sz="1800" dirty="0"/>
          </a:p>
        </p:txBody>
      </p:sp>
    </p:spTree>
    <p:extLst>
      <p:ext uri="{BB962C8B-B14F-4D97-AF65-F5344CB8AC3E}">
        <p14:creationId xmlns:p14="http://schemas.microsoft.com/office/powerpoint/2010/main" val="1278095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40997801"/>
              </p:ext>
            </p:extLst>
          </p:nvPr>
        </p:nvGraphicFramePr>
        <p:xfrm>
          <a:off x="1403648" y="2589694"/>
          <a:ext cx="5758433" cy="3601108"/>
        </p:xfrm>
        <a:graphic>
          <a:graphicData uri="http://schemas.openxmlformats.org/drawingml/2006/table">
            <a:tbl>
              <a:tblPr/>
              <a:tblGrid>
                <a:gridCol w="3525473"/>
                <a:gridCol w="2232960"/>
              </a:tblGrid>
              <a:tr h="4648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Месячный доход, руб.</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Ставка налога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04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До 15.000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Не облагается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158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От 15.001 до 250.000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13%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158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От 250.001 до 1.000.000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30%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158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Times New Roman" pitchFamily="18" charset="0"/>
                          <a:cs typeface="Times New Roman" pitchFamily="18" charset="0"/>
                        </a:rPr>
                        <a:t>Свыше 1.000.000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50%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23" name="Прямоугольник 5"/>
          <p:cNvSpPr>
            <a:spLocks noChangeArrowheads="1"/>
          </p:cNvSpPr>
          <p:nvPr/>
        </p:nvSpPr>
        <p:spPr bwMode="auto">
          <a:xfrm>
            <a:off x="468313" y="548680"/>
            <a:ext cx="7920037"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ru-RU" altLang="ru-RU" sz="1200" b="1" dirty="0" smtClean="0"/>
          </a:p>
          <a:p>
            <a:pPr eaLnBrk="1" hangingPunct="1">
              <a:spcBef>
                <a:spcPct val="0"/>
              </a:spcBef>
              <a:buFontTx/>
              <a:buNone/>
            </a:pPr>
            <a:r>
              <a:rPr lang="ru-RU" altLang="ru-RU" sz="2000" b="1" dirty="0" smtClean="0"/>
              <a:t>Введение прогрессивной шкалы подоходного налога -  обязательное условие развития экономики. Предлагаемая нами шкала не затронет «средний класс». Для абсолютного большинства населения налоги будут ниже и лишь для 1% - выше.</a:t>
            </a:r>
          </a:p>
          <a:p>
            <a:pPr eaLnBrk="1" hangingPunct="1">
              <a:spcBef>
                <a:spcPct val="0"/>
              </a:spcBef>
              <a:buFontTx/>
              <a:buNone/>
            </a:pPr>
            <a:r>
              <a:rPr lang="ru-RU" altLang="ru-RU" sz="2000" b="1" dirty="0" smtClean="0"/>
              <a:t>При этом бюджет получит дополнительно 2-3 трлн. руб.</a:t>
            </a:r>
          </a:p>
          <a:p>
            <a:pPr eaLnBrk="1" hangingPunct="1">
              <a:spcBef>
                <a:spcPct val="0"/>
              </a:spcBef>
              <a:buFontTx/>
              <a:buNone/>
            </a:pPr>
            <a:endParaRPr lang="ru-RU" altLang="ru-RU" sz="2400" b="1" dirty="0"/>
          </a:p>
          <a:p>
            <a:pPr eaLnBrk="1" hangingPunct="1">
              <a:spcBef>
                <a:spcPct val="0"/>
              </a:spcBef>
              <a:buFontTx/>
              <a:buNone/>
            </a:pPr>
            <a:endParaRPr lang="ru-RU" altLang="ru-RU" sz="2400" b="1" dirty="0" smtClean="0"/>
          </a:p>
          <a:p>
            <a:pPr algn="ctr" eaLnBrk="1" hangingPunct="1">
              <a:spcBef>
                <a:spcPct val="0"/>
              </a:spcBef>
              <a:buFontTx/>
              <a:buNone/>
            </a:pPr>
            <a:endParaRPr lang="ru-RU" altLang="ru-RU" sz="2800" b="1" dirty="0"/>
          </a:p>
        </p:txBody>
      </p:sp>
      <p:sp>
        <p:nvSpPr>
          <p:cNvPr id="25624"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600" b="1" dirty="0"/>
              <a:t>Экспертно-аналитический Центр по модернизации и технологическому </a:t>
            </a:r>
          </a:p>
          <a:p>
            <a:pPr eaLnBrk="1" hangingPunct="1">
              <a:spcBef>
                <a:spcPct val="0"/>
              </a:spcBef>
              <a:buFontTx/>
              <a:buNone/>
            </a:pPr>
            <a:r>
              <a:rPr lang="ru-RU" altLang="ru-RU" sz="1600" b="1" dirty="0"/>
              <a:t>развитию экономики (ЭАЦ «Модернизация»). </a:t>
            </a:r>
          </a:p>
        </p:txBody>
      </p:sp>
      <p:sp>
        <p:nvSpPr>
          <p:cNvPr id="25625" name="Прямоугольник 7"/>
          <p:cNvSpPr>
            <a:spLocks noChangeArrowheads="1"/>
          </p:cNvSpPr>
          <p:nvPr/>
        </p:nvSpPr>
        <p:spPr bwMode="auto">
          <a:xfrm>
            <a:off x="8785225" y="6488113"/>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t>10.</a:t>
            </a:r>
            <a:endParaRPr lang="ru-RU" altLang="ru-RU" sz="1800" dirty="0"/>
          </a:p>
        </p:txBody>
      </p:sp>
      <p:sp>
        <p:nvSpPr>
          <p:cNvPr id="8"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2923704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836712"/>
            <a:ext cx="8640960" cy="1143000"/>
          </a:xfrm>
        </p:spPr>
        <p:txBody>
          <a:bodyPr>
            <a:noAutofit/>
          </a:bodyPr>
          <a:lstStyle/>
          <a:p>
            <a:pPr>
              <a:spcAft>
                <a:spcPts val="0"/>
              </a:spcAft>
            </a:pPr>
            <a:r>
              <a:rPr lang="ru-RU" sz="2400" b="1" dirty="0" smtClean="0">
                <a:effectLst/>
                <a:latin typeface="Times New Roman"/>
                <a:ea typeface="Times New Roman"/>
              </a:rPr>
              <a:t/>
            </a:r>
            <a:br>
              <a:rPr lang="ru-RU" sz="2400" b="1" dirty="0" smtClean="0">
                <a:effectLst/>
                <a:latin typeface="Times New Roman"/>
                <a:ea typeface="Times New Roman"/>
              </a:rPr>
            </a:br>
            <a:r>
              <a:rPr lang="ru-RU" sz="2400" b="1" dirty="0" smtClean="0">
                <a:effectLst/>
                <a:latin typeface="Times New Roman"/>
                <a:ea typeface="Times New Roman"/>
              </a:rPr>
              <a:t>Подоходный налог в разных странах в 2014 году </a:t>
            </a:r>
            <a:br>
              <a:rPr lang="ru-RU" sz="2400" b="1" dirty="0" smtClean="0">
                <a:effectLst/>
                <a:latin typeface="Times New Roman"/>
                <a:ea typeface="Times New Roman"/>
              </a:rPr>
            </a:br>
            <a:r>
              <a:rPr lang="en-US" sz="1800" dirty="0" smtClean="0">
                <a:effectLst/>
                <a:latin typeface="Times New Roman"/>
                <a:ea typeface="Times New Roman"/>
              </a:rPr>
              <a:t>Tax Rates Around the World 2014, </a:t>
            </a:r>
            <a:r>
              <a:rPr lang="en-US" sz="1800" u="sng" dirty="0" smtClean="0">
                <a:solidFill>
                  <a:srgbClr val="0000FF"/>
                </a:solidFill>
                <a:effectLst/>
                <a:latin typeface="Times New Roman"/>
                <a:ea typeface="Times New Roman"/>
                <a:hlinkClick r:id="rId2"/>
              </a:rPr>
              <a:t>http://www.worldwide-tax.com/</a:t>
            </a:r>
            <a:r>
              <a:rPr lang="en-US" sz="1800" dirty="0" smtClean="0">
                <a:effectLst/>
                <a:latin typeface="Times New Roman"/>
                <a:ea typeface="Times New Roman"/>
              </a:rPr>
              <a:t> </a:t>
            </a:r>
            <a:r>
              <a:rPr lang="ru-RU" sz="2400" dirty="0" smtClean="0">
                <a:effectLst/>
                <a:latin typeface="Times New Roman"/>
                <a:ea typeface="Times New Roman"/>
              </a:rPr>
              <a:t/>
            </a:r>
            <a:br>
              <a:rPr lang="ru-RU" sz="2400" dirty="0" smtClean="0">
                <a:effectLst/>
                <a:latin typeface="Times New Roman"/>
                <a:ea typeface="Times New Roman"/>
              </a:rPr>
            </a:b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412389239"/>
              </p:ext>
            </p:extLst>
          </p:nvPr>
        </p:nvGraphicFramePr>
        <p:xfrm>
          <a:off x="611560" y="1916832"/>
          <a:ext cx="7632847" cy="4114800"/>
        </p:xfrm>
        <a:graphic>
          <a:graphicData uri="http://schemas.openxmlformats.org/drawingml/2006/table">
            <a:tbl>
              <a:tblPr firstRow="1" firstCol="1" bandRow="1"/>
              <a:tblGrid>
                <a:gridCol w="1833607"/>
                <a:gridCol w="1984432"/>
                <a:gridCol w="1374667"/>
                <a:gridCol w="2440141"/>
              </a:tblGrid>
              <a:tr h="0">
                <a:tc>
                  <a:txBody>
                    <a:bodyPr/>
                    <a:lstStyle/>
                    <a:p>
                      <a:pPr algn="ctr">
                        <a:spcAft>
                          <a:spcPts val="0"/>
                        </a:spcAft>
                      </a:pPr>
                      <a:r>
                        <a:rPr lang="ru-RU" sz="1800" dirty="0">
                          <a:effectLst/>
                          <a:latin typeface="Times New Roman"/>
                          <a:ea typeface="Times New Roman"/>
                        </a:rPr>
                        <a:t>Страна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effectLst/>
                          <a:latin typeface="Times New Roman"/>
                          <a:ea typeface="Times New Roman"/>
                        </a:rPr>
                        <a:t>Уровень коррупции.</a:t>
                      </a:r>
                    </a:p>
                    <a:p>
                      <a:pPr algn="ctr">
                        <a:spcAft>
                          <a:spcPts val="0"/>
                        </a:spcAft>
                      </a:pPr>
                      <a:r>
                        <a:rPr lang="ru-RU" sz="1800" dirty="0">
                          <a:effectLst/>
                          <a:latin typeface="Times New Roman"/>
                          <a:ea typeface="Times New Roman"/>
                        </a:rPr>
                        <a:t>Место в </a:t>
                      </a:r>
                      <a:r>
                        <a:rPr lang="ru-RU" sz="1800" dirty="0" smtClean="0">
                          <a:effectLst/>
                          <a:latin typeface="Times New Roman"/>
                          <a:ea typeface="Times New Roman"/>
                        </a:rPr>
                        <a:t>рейтинге</a:t>
                      </a:r>
                      <a:endParaRPr lang="ru-RU" sz="1800" dirty="0">
                        <a:effectLst/>
                        <a:latin typeface="Times New Roman"/>
                        <a:ea typeface="Times New Roman"/>
                      </a:endParaRPr>
                    </a:p>
                    <a:p>
                      <a:pPr algn="ctr">
                        <a:spcAft>
                          <a:spcPts val="0"/>
                        </a:spcAft>
                      </a:pPr>
                      <a:r>
                        <a:rPr lang="ru-RU" sz="1800" dirty="0">
                          <a:effectLst/>
                          <a:latin typeface="Times New Roman"/>
                          <a:ea typeface="Times New Roman"/>
                        </a:rPr>
                        <a:t>2014 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Ставки</a:t>
                      </a:r>
                    </a:p>
                    <a:p>
                      <a:pPr algn="ctr">
                        <a:spcAft>
                          <a:spcPts val="0"/>
                        </a:spcAft>
                      </a:pPr>
                      <a:r>
                        <a:rPr lang="ru-RU" sz="1800">
                          <a:effectLst/>
                          <a:latin typeface="Times New Roman"/>
                          <a:ea typeface="Times New Roman"/>
                        </a:rPr>
                        <a:t>НДФЛ</a:t>
                      </a:r>
                    </a:p>
                    <a:p>
                      <a:pPr algn="ctr">
                        <a:spcAft>
                          <a:spcPts val="0"/>
                        </a:spcAft>
                      </a:pPr>
                      <a:r>
                        <a:rPr lang="ru-RU" sz="1800">
                          <a:effectLst/>
                          <a:latin typeface="Times New Roman"/>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effectLst/>
                          <a:latin typeface="Times New Roman"/>
                          <a:ea typeface="Times New Roman"/>
                        </a:rPr>
                        <a:t>Максимальная ставка для дохода свыше, руб./год </a:t>
                      </a:r>
                      <a:r>
                        <a:rPr lang="ru-RU" sz="1800" dirty="0" smtClean="0">
                          <a:effectLst/>
                          <a:latin typeface="Times New Roman"/>
                          <a:ea typeface="Times New Roman"/>
                        </a:rPr>
                        <a:t>(месяц)</a:t>
                      </a:r>
                      <a:endParaRPr lang="ru-RU" sz="1800" dirty="0">
                        <a:effectLst/>
                        <a:latin typeface="Times New Roman"/>
                        <a:ea typeface="Times New Roman"/>
                      </a:endParaRPr>
                    </a:p>
                    <a:p>
                      <a:pPr algn="ctr">
                        <a:spcAft>
                          <a:spcPts val="0"/>
                        </a:spcAft>
                      </a:pPr>
                      <a:r>
                        <a:rPr lang="ru-RU" sz="1800" dirty="0">
                          <a:effectLst/>
                          <a:latin typeface="Times New Roman"/>
                          <a:ea typeface="Times New Roman"/>
                        </a:rPr>
                        <a:t>(по курсу на 28.06.14)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800">
                          <a:effectLst/>
                          <a:latin typeface="Times New Roman"/>
                          <a:ea typeface="Times New Roman"/>
                        </a:rPr>
                        <a:t>Россия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effectLst/>
                          <a:latin typeface="Times New Roman"/>
                          <a:ea typeface="Times New Roman"/>
                        </a:rPr>
                        <a:t>«Плоская шкала»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800">
                          <a:effectLst/>
                          <a:latin typeface="Times New Roman"/>
                          <a:ea typeface="Times New Roman"/>
                        </a:rPr>
                        <a:t>США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0-39,6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smtClean="0">
                          <a:effectLst/>
                          <a:latin typeface="Times New Roman"/>
                          <a:ea typeface="Times New Roman"/>
                        </a:rPr>
                        <a:t>13.450.000  (1.120.833)</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800">
                          <a:effectLst/>
                          <a:latin typeface="Times New Roman"/>
                          <a:ea typeface="Times New Roman"/>
                        </a:rPr>
                        <a:t>Великобритания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effectLst/>
                          <a:latin typeface="Times New Roman"/>
                          <a:ea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0-50,0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smtClean="0">
                          <a:effectLst/>
                          <a:latin typeface="Times New Roman"/>
                          <a:ea typeface="Times New Roman"/>
                        </a:rPr>
                        <a:t>8.700.000  (725.000)</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800">
                          <a:effectLst/>
                          <a:latin typeface="Times New Roman"/>
                          <a:ea typeface="Times New Roman"/>
                        </a:rPr>
                        <a:t>Германия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14-45,0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smtClean="0">
                          <a:effectLst/>
                          <a:latin typeface="Times New Roman"/>
                          <a:ea typeface="Times New Roman"/>
                        </a:rPr>
                        <a:t>11.533.000  (961.083)</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800">
                          <a:effectLst/>
                          <a:latin typeface="Times New Roman"/>
                          <a:ea typeface="Times New Roman"/>
                        </a:rPr>
                        <a:t>Франция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5,5-41,0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smtClean="0">
                          <a:effectLst/>
                          <a:latin typeface="Times New Roman"/>
                          <a:ea typeface="Times New Roman"/>
                        </a:rPr>
                        <a:t>6.955.000  (579.583)</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800">
                          <a:effectLst/>
                          <a:latin typeface="Times New Roman"/>
                          <a:ea typeface="Times New Roman"/>
                        </a:rPr>
                        <a:t>Нидерланды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5,85-52,0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smtClean="0">
                          <a:effectLst/>
                          <a:latin typeface="Times New Roman"/>
                          <a:ea typeface="Times New Roman"/>
                        </a:rPr>
                        <a:t>2.576.000  (214.666)</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800">
                          <a:effectLst/>
                          <a:latin typeface="Times New Roman"/>
                          <a:ea typeface="Times New Roman"/>
                        </a:rPr>
                        <a:t>Израиль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10-50,0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smtClean="0">
                          <a:effectLst/>
                          <a:latin typeface="Times New Roman"/>
                          <a:ea typeface="Times New Roman"/>
                        </a:rPr>
                        <a:t>8.116.000  (676.333)</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800">
                          <a:effectLst/>
                          <a:latin typeface="Times New Roman"/>
                          <a:ea typeface="Times New Roman"/>
                        </a:rPr>
                        <a:t>Япония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5-40,0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smtClean="0">
                          <a:effectLst/>
                          <a:latin typeface="Times New Roman"/>
                          <a:ea typeface="Times New Roman"/>
                        </a:rPr>
                        <a:t>5.976.000  (498.000)</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800">
                          <a:effectLst/>
                          <a:latin typeface="Times New Roman"/>
                          <a:ea typeface="Times New Roman"/>
                        </a:rPr>
                        <a:t>Бразилия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7,5-27,5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smtClean="0">
                          <a:effectLst/>
                          <a:latin typeface="Times New Roman"/>
                          <a:ea typeface="Times New Roman"/>
                        </a:rPr>
                        <a:t>784.700  (65.392)</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800">
                          <a:effectLst/>
                          <a:latin typeface="Times New Roman"/>
                          <a:ea typeface="Times New Roman"/>
                        </a:rPr>
                        <a:t>Индия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10-30,0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smtClean="0">
                          <a:effectLst/>
                          <a:latin typeface="Times New Roman"/>
                          <a:ea typeface="Times New Roman"/>
                        </a:rPr>
                        <a:t>559.000  (46.583)</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800">
                          <a:effectLst/>
                          <a:latin typeface="Times New Roman"/>
                          <a:ea typeface="Times New Roman"/>
                        </a:rPr>
                        <a:t>Китай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effectLst/>
                          <a:latin typeface="Times New Roman"/>
                          <a:ea typeface="Times New Roman"/>
                        </a:rPr>
                        <a:t>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effectLst/>
                          <a:latin typeface="Times New Roman"/>
                          <a:ea typeface="Times New Roman"/>
                        </a:rPr>
                        <a:t>3-45,0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smtClean="0">
                          <a:effectLst/>
                          <a:latin typeface="Times New Roman"/>
                          <a:ea typeface="Times New Roman"/>
                        </a:rPr>
                        <a:t>432.800  (36.067)</a:t>
                      </a:r>
                      <a:endParaRPr lang="ru-RU"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spcAft>
                <a:spcPts val="300"/>
              </a:spcAft>
              <a:buClr>
                <a:srgbClr val="C3260C"/>
              </a:buClr>
              <a:buSzPct val="130000"/>
              <a:buFont typeface="Georgia" pitchFamily="18" charset="0"/>
              <a:buChar char="*"/>
              <a:defRPr sz="2200">
                <a:solidFill>
                  <a:srgbClr val="404040"/>
                </a:solidFill>
                <a:latin typeface="Trebuchet MS" pitchFamily="34" charset="0"/>
              </a:defRPr>
            </a:lvl1pPr>
            <a:lvl2pPr marL="742950" indent="-285750" eaLnBrk="0" hangingPunct="0">
              <a:spcBef>
                <a:spcPct val="20000"/>
              </a:spcBef>
              <a:spcAft>
                <a:spcPts val="300"/>
              </a:spcAft>
              <a:buClr>
                <a:srgbClr val="C3260C"/>
              </a:buClr>
              <a:buSzPct val="130000"/>
              <a:buFont typeface="Georgia" pitchFamily="18" charset="0"/>
              <a:buChar char="*"/>
              <a:defRPr sz="2000">
                <a:solidFill>
                  <a:srgbClr val="404040"/>
                </a:solidFill>
                <a:latin typeface="Trebuchet MS" pitchFamily="34" charset="0"/>
              </a:defRPr>
            </a:lvl2pPr>
            <a:lvl3pPr marL="1143000" indent="-228600" eaLnBrk="0" hangingPunct="0">
              <a:spcBef>
                <a:spcPct val="20000"/>
              </a:spcBef>
              <a:spcAft>
                <a:spcPts val="300"/>
              </a:spcAft>
              <a:buClr>
                <a:srgbClr val="C3260C"/>
              </a:buClr>
              <a:buSzPct val="130000"/>
              <a:buFont typeface="Georgia" pitchFamily="18" charset="0"/>
              <a:buChar char="*"/>
              <a:defRPr>
                <a:solidFill>
                  <a:srgbClr val="404040"/>
                </a:solidFill>
                <a:latin typeface="Trebuchet MS" pitchFamily="34" charset="0"/>
              </a:defRPr>
            </a:lvl3pPr>
            <a:lvl4pPr marL="1600200" indent="-228600" eaLnBrk="0" hangingPunct="0">
              <a:spcBef>
                <a:spcPct val="20000"/>
              </a:spcBef>
              <a:spcAft>
                <a:spcPts val="300"/>
              </a:spcAft>
              <a:buClr>
                <a:srgbClr val="C3260C"/>
              </a:buClr>
              <a:buSzPct val="130000"/>
              <a:buFont typeface="Georgia" pitchFamily="18" charset="0"/>
              <a:buChar char="*"/>
              <a:defRPr sz="1600">
                <a:solidFill>
                  <a:srgbClr val="404040"/>
                </a:solidFill>
                <a:latin typeface="Trebuchet MS" pitchFamily="34" charset="0"/>
              </a:defRPr>
            </a:lvl4pPr>
            <a:lvl5pPr marL="2057400" indent="-228600" eaLnBrk="0"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5pPr>
            <a:lvl6pPr marL="25146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6pPr>
            <a:lvl7pPr marL="29718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7pPr>
            <a:lvl8pPr marL="34290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8pPr>
            <a:lvl9pPr marL="3886200" indent="-228600" eaLnBrk="0" fontAlgn="base" hangingPunct="0">
              <a:spcBef>
                <a:spcPct val="20000"/>
              </a:spcBef>
              <a:spcAft>
                <a:spcPts val="300"/>
              </a:spcAft>
              <a:buClr>
                <a:srgbClr val="C3260C"/>
              </a:buClr>
              <a:buSzPct val="130000"/>
              <a:buFont typeface="Georgia" pitchFamily="18" charset="0"/>
              <a:buChar char="*"/>
              <a:defRPr sz="1400">
                <a:solidFill>
                  <a:srgbClr val="404040"/>
                </a:solidFill>
                <a:latin typeface="Trebuchet MS" pitchFamily="34" charset="0"/>
              </a:defRPr>
            </a:lvl9pPr>
          </a:lstStyle>
          <a:p>
            <a:pPr eaLnBrk="1" fontAlgn="base" hangingPunct="1">
              <a:spcBef>
                <a:spcPct val="0"/>
              </a:spcBef>
              <a:spcAft>
                <a:spcPct val="0"/>
              </a:spcAft>
              <a:buClrTx/>
              <a:buSzTx/>
              <a:buFontTx/>
              <a:buNone/>
            </a:pPr>
            <a:r>
              <a:rPr lang="ru-RU" altLang="ru-RU" sz="1600" b="1" dirty="0">
                <a:solidFill>
                  <a:prstClr val="black"/>
                </a:solidFill>
                <a:latin typeface="Calibri" pitchFamily="34" charset="0"/>
                <a:cs typeface="Arial" charset="0"/>
              </a:rPr>
              <a:t>Экспертно-аналитический Центр по модернизации и технологическому </a:t>
            </a:r>
          </a:p>
          <a:p>
            <a:pPr eaLnBrk="1" fontAlgn="base" hangingPunct="1">
              <a:spcBef>
                <a:spcPct val="0"/>
              </a:spcBef>
              <a:spcAft>
                <a:spcPct val="0"/>
              </a:spcAft>
              <a:buClrTx/>
              <a:buSzTx/>
              <a:buFontTx/>
              <a:buNone/>
            </a:pPr>
            <a:r>
              <a:rPr lang="ru-RU" altLang="ru-RU" sz="1600" b="1" dirty="0">
                <a:solidFill>
                  <a:prstClr val="black"/>
                </a:solidFill>
                <a:latin typeface="Calibri" pitchFamily="34" charset="0"/>
                <a:cs typeface="Arial" charset="0"/>
              </a:rPr>
              <a:t>развитию экономики (ЭАЦ «Модернизация»). </a:t>
            </a:r>
          </a:p>
        </p:txBody>
      </p:sp>
      <p:sp>
        <p:nvSpPr>
          <p:cNvPr id="7" name="Прямоугольник 7"/>
          <p:cNvSpPr>
            <a:spLocks noChangeArrowheads="1"/>
          </p:cNvSpPr>
          <p:nvPr/>
        </p:nvSpPr>
        <p:spPr bwMode="auto">
          <a:xfrm>
            <a:off x="8785225" y="6488113"/>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solidFill>
                  <a:prstClr val="black"/>
                </a:solidFill>
              </a:rPr>
              <a:t>11.</a:t>
            </a:r>
            <a:endParaRPr lang="ru-RU" altLang="ru-RU" sz="1800" dirty="0">
              <a:solidFill>
                <a:prstClr val="black"/>
              </a:solidFill>
            </a:endParaRPr>
          </a:p>
        </p:txBody>
      </p:sp>
      <p:sp>
        <p:nvSpPr>
          <p:cNvPr id="8"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1443043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7206" y="476672"/>
            <a:ext cx="8229600" cy="476250"/>
          </a:xfrm>
        </p:spPr>
        <p:txBody>
          <a:bodyPr/>
          <a:lstStyle/>
          <a:p>
            <a:pPr eaLnBrk="1" hangingPunct="1"/>
            <a:r>
              <a:rPr lang="ru-RU" altLang="ru-RU" sz="2200" b="1" dirty="0" smtClean="0">
                <a:latin typeface="Times New Roman" pitchFamily="18" charset="0"/>
              </a:rPr>
              <a:t>Налоговая декларация по 6 налогам на 1 странице (проект)</a:t>
            </a:r>
          </a:p>
        </p:txBody>
      </p:sp>
      <p:sp>
        <p:nvSpPr>
          <p:cNvPr id="13315" name="Rectangle 3"/>
          <p:cNvSpPr>
            <a:spLocks noGrp="1" noChangeArrowheads="1"/>
          </p:cNvSpPr>
          <p:nvPr>
            <p:ph type="body" sz="half" idx="1"/>
          </p:nvPr>
        </p:nvSpPr>
        <p:spPr>
          <a:xfrm>
            <a:off x="468313" y="1341438"/>
            <a:ext cx="4038600" cy="4525962"/>
          </a:xfrm>
        </p:spPr>
        <p:txBody>
          <a:bodyPr rtlCol="0">
            <a:normAutofit lnSpcReduction="10000"/>
          </a:bodyPr>
          <a:lstStyle/>
          <a:p>
            <a:pPr eaLnBrk="1" fontAlgn="auto" hangingPunct="1">
              <a:spcAft>
                <a:spcPts val="0"/>
              </a:spcAft>
              <a:buFontTx/>
              <a:buNone/>
              <a:defRPr/>
            </a:pPr>
            <a:r>
              <a:rPr lang="ru-RU" sz="2000" dirty="0" smtClean="0"/>
              <a:t>     </a:t>
            </a:r>
            <a:r>
              <a:rPr lang="ru-RU" sz="1600" dirty="0" smtClean="0"/>
              <a:t>В декларации содержится следующая информация:</a:t>
            </a:r>
          </a:p>
          <a:p>
            <a:pPr eaLnBrk="1" fontAlgn="auto" hangingPunct="1">
              <a:spcAft>
                <a:spcPts val="0"/>
              </a:spcAft>
              <a:buFontTx/>
              <a:buNone/>
              <a:defRPr/>
            </a:pPr>
            <a:endParaRPr lang="ru-RU" sz="1600" dirty="0" smtClean="0"/>
          </a:p>
          <a:p>
            <a:pPr eaLnBrk="1" fontAlgn="auto" hangingPunct="1">
              <a:spcAft>
                <a:spcPts val="0"/>
              </a:spcAft>
              <a:buFontTx/>
              <a:buNone/>
              <a:defRPr/>
            </a:pPr>
            <a:r>
              <a:rPr lang="ru-RU" sz="1600" dirty="0" smtClean="0"/>
              <a:t>  1. Реквизиты предприятия и   налогового органа</a:t>
            </a:r>
          </a:p>
          <a:p>
            <a:pPr eaLnBrk="1" fontAlgn="auto" hangingPunct="1">
              <a:spcAft>
                <a:spcPts val="0"/>
              </a:spcAft>
              <a:buFontTx/>
              <a:buNone/>
              <a:defRPr/>
            </a:pPr>
            <a:r>
              <a:rPr lang="ru-RU" sz="1600" dirty="0" smtClean="0"/>
              <a:t>  2. Налоговый период</a:t>
            </a:r>
          </a:p>
          <a:p>
            <a:pPr eaLnBrk="1" fontAlgn="auto" hangingPunct="1">
              <a:spcAft>
                <a:spcPts val="0"/>
              </a:spcAft>
              <a:buFontTx/>
              <a:buNone/>
              <a:defRPr/>
            </a:pPr>
            <a:r>
              <a:rPr lang="ru-RU" sz="1600" dirty="0" smtClean="0"/>
              <a:t>  3. Наименования налогов</a:t>
            </a:r>
          </a:p>
          <a:p>
            <a:pPr eaLnBrk="1" fontAlgn="auto" hangingPunct="1">
              <a:spcAft>
                <a:spcPts val="0"/>
              </a:spcAft>
              <a:buFontTx/>
              <a:buNone/>
              <a:defRPr/>
            </a:pPr>
            <a:r>
              <a:rPr lang="ru-RU" sz="1600" dirty="0" smtClean="0"/>
              <a:t>  4. Налоговая база</a:t>
            </a:r>
          </a:p>
          <a:p>
            <a:pPr eaLnBrk="1" fontAlgn="auto" hangingPunct="1">
              <a:spcAft>
                <a:spcPts val="0"/>
              </a:spcAft>
              <a:buFontTx/>
              <a:buNone/>
              <a:defRPr/>
            </a:pPr>
            <a:r>
              <a:rPr lang="ru-RU" sz="1600" dirty="0" smtClean="0"/>
              <a:t>  5. Ставки налогов</a:t>
            </a:r>
          </a:p>
          <a:p>
            <a:pPr eaLnBrk="1" fontAlgn="auto" hangingPunct="1">
              <a:spcAft>
                <a:spcPts val="0"/>
              </a:spcAft>
              <a:buFontTx/>
              <a:buNone/>
              <a:defRPr/>
            </a:pPr>
            <a:r>
              <a:rPr lang="ru-RU" sz="1600" dirty="0" smtClean="0"/>
              <a:t>  6. Долги за прошлый период</a:t>
            </a:r>
          </a:p>
          <a:p>
            <a:pPr eaLnBrk="1" fontAlgn="auto" hangingPunct="1">
              <a:spcAft>
                <a:spcPts val="0"/>
              </a:spcAft>
              <a:buFontTx/>
              <a:buNone/>
              <a:defRPr/>
            </a:pPr>
            <a:r>
              <a:rPr lang="ru-RU" sz="1600" dirty="0" smtClean="0"/>
              <a:t>  7. Начислен налог</a:t>
            </a:r>
          </a:p>
          <a:p>
            <a:pPr eaLnBrk="1" fontAlgn="auto" hangingPunct="1">
              <a:spcAft>
                <a:spcPts val="0"/>
              </a:spcAft>
              <a:buFontTx/>
              <a:buNone/>
              <a:defRPr/>
            </a:pPr>
            <a:r>
              <a:rPr lang="ru-RU" sz="1600" dirty="0" smtClean="0"/>
              <a:t>  8. Уплачен аванс</a:t>
            </a:r>
          </a:p>
          <a:p>
            <a:pPr eaLnBrk="1" fontAlgn="auto" hangingPunct="1">
              <a:spcAft>
                <a:spcPts val="0"/>
              </a:spcAft>
              <a:buFontTx/>
              <a:buNone/>
              <a:defRPr/>
            </a:pPr>
            <a:r>
              <a:rPr lang="ru-RU" sz="1600" dirty="0" smtClean="0"/>
              <a:t>  9. Подлежит к доплате (переплата)</a:t>
            </a:r>
          </a:p>
          <a:p>
            <a:pPr eaLnBrk="1" fontAlgn="auto" hangingPunct="1">
              <a:spcAft>
                <a:spcPts val="0"/>
              </a:spcAft>
              <a:buFontTx/>
              <a:buNone/>
              <a:defRPr/>
            </a:pPr>
            <a:r>
              <a:rPr lang="ru-RU" sz="1600" dirty="0" smtClean="0"/>
              <a:t>10. Отметки налогового органа </a:t>
            </a:r>
          </a:p>
          <a:p>
            <a:pPr eaLnBrk="1" fontAlgn="auto" hangingPunct="1">
              <a:spcAft>
                <a:spcPts val="0"/>
              </a:spcAft>
              <a:buFontTx/>
              <a:buNone/>
              <a:defRPr/>
            </a:pPr>
            <a:r>
              <a:rPr lang="ru-RU" sz="1600" dirty="0" smtClean="0"/>
              <a:t>11. Подписи директора и главного бухгалтера</a:t>
            </a:r>
          </a:p>
        </p:txBody>
      </p:sp>
      <p:pic>
        <p:nvPicPr>
          <p:cNvPr id="30724" name="Picture 4" descr="таблица"/>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11700" y="1052513"/>
            <a:ext cx="3741738" cy="5113337"/>
          </a:xfrm>
        </p:spPr>
      </p:pic>
      <p:sp>
        <p:nvSpPr>
          <p:cNvPr id="30726" name="Rectangle 4"/>
          <p:cNvSpPr>
            <a:spLocks noChangeArrowheads="1"/>
          </p:cNvSpPr>
          <p:nvPr/>
        </p:nvSpPr>
        <p:spPr bwMode="auto">
          <a:xfrm>
            <a:off x="0" y="6275388"/>
            <a:ext cx="6494463"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dirty="0">
                <a:cs typeface="Arial" charset="0"/>
              </a:rPr>
              <a:t>развитию экономики (ЭАЦ «Модернизация»). </a:t>
            </a:r>
          </a:p>
        </p:txBody>
      </p:sp>
      <p:sp>
        <p:nvSpPr>
          <p:cNvPr id="8" name="Прямоугольник 7"/>
          <p:cNvSpPr>
            <a:spLocks noChangeArrowheads="1"/>
          </p:cNvSpPr>
          <p:nvPr/>
        </p:nvSpPr>
        <p:spPr bwMode="auto">
          <a:xfrm>
            <a:off x="8785225" y="6488113"/>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t>12.</a:t>
            </a:r>
            <a:endParaRPr lang="ru-RU" altLang="ru-RU" sz="1800" dirty="0"/>
          </a:p>
        </p:txBody>
      </p:sp>
      <p:sp>
        <p:nvSpPr>
          <p:cNvPr id="9" name="Заголовок 1"/>
          <p:cNvSpPr txBox="1">
            <a:spLocks/>
          </p:cNvSpPr>
          <p:nvPr/>
        </p:nvSpPr>
        <p:spPr bwMode="auto">
          <a:xfrm>
            <a:off x="107504" y="0"/>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969572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2382"/>
            <a:ext cx="8229600" cy="6165106"/>
          </a:xfrm>
        </p:spPr>
        <p:txBody>
          <a:bodyPr rtlCol="0">
            <a:normAutofit fontScale="47500" lnSpcReduction="20000"/>
          </a:bodyPr>
          <a:lstStyle/>
          <a:p>
            <a:pPr marL="0" indent="0" eaLnBrk="1" fontAlgn="auto" hangingPunct="1">
              <a:spcAft>
                <a:spcPts val="0"/>
              </a:spcAft>
              <a:buFont typeface="Arial" pitchFamily="34" charset="0"/>
              <a:buNone/>
              <a:defRPr/>
            </a:pPr>
            <a:r>
              <a:rPr lang="ru-RU" sz="2400" b="1" dirty="0" smtClean="0">
                <a:latin typeface="Times New Roman" pitchFamily="18" charset="0"/>
                <a:cs typeface="Times New Roman" pitchFamily="18" charset="0"/>
              </a:rPr>
              <a:t>   </a:t>
            </a:r>
          </a:p>
          <a:p>
            <a:pPr marL="0" indent="0" algn="ctr" eaLnBrk="1" fontAlgn="auto" hangingPunct="1">
              <a:spcAft>
                <a:spcPts val="0"/>
              </a:spcAft>
              <a:buFont typeface="Arial" pitchFamily="34" charset="0"/>
              <a:buNone/>
              <a:defRPr/>
            </a:pPr>
            <a:r>
              <a:rPr lang="ru-RU" sz="2800" b="1" dirty="0" smtClean="0">
                <a:latin typeface="Times New Roman" pitchFamily="18" charset="0"/>
                <a:cs typeface="Times New Roman" pitchFamily="18" charset="0"/>
              </a:rPr>
              <a:t> </a:t>
            </a:r>
            <a:r>
              <a:rPr lang="ru-RU" sz="5100" b="1" dirty="0" smtClean="0">
                <a:latin typeface="Times New Roman" pitchFamily="18" charset="0"/>
                <a:cs typeface="Times New Roman" pitchFamily="18" charset="0"/>
              </a:rPr>
              <a:t>Выводы и рекомендации для ФНС</a:t>
            </a:r>
          </a:p>
          <a:p>
            <a:pPr marL="0" indent="0" algn="ctr" eaLnBrk="1" fontAlgn="auto" hangingPunct="1">
              <a:spcAft>
                <a:spcPts val="0"/>
              </a:spcAft>
              <a:buFont typeface="Arial" pitchFamily="34" charset="0"/>
              <a:buNone/>
              <a:defRPr/>
            </a:pPr>
            <a:endParaRPr lang="ru-RU" sz="2400" b="1" dirty="0" smtClean="0">
              <a:latin typeface="Times New Roman" pitchFamily="18" charset="0"/>
              <a:cs typeface="Times New Roman" pitchFamily="18" charset="0"/>
            </a:endParaRPr>
          </a:p>
          <a:p>
            <a:pPr marL="457200" indent="-457200">
              <a:buFont typeface="Arial" pitchFamily="34" charset="0"/>
              <a:buAutoNum type="arabicPeriod"/>
              <a:defRPr/>
            </a:pPr>
            <a:r>
              <a:rPr lang="ru-RU" sz="3600" b="1" dirty="0" smtClean="0">
                <a:latin typeface="Times New Roman" pitchFamily="18" charset="0"/>
                <a:cs typeface="Times New Roman" pitchFamily="18" charset="0"/>
              </a:rPr>
              <a:t>Главным направлением налоговой политики должно стать перенесение тяжести </a:t>
            </a:r>
            <a:r>
              <a:rPr lang="ru-RU" sz="3600" b="1" dirty="0">
                <a:latin typeface="Times New Roman" pitchFamily="18" charset="0"/>
                <a:cs typeface="Times New Roman" pitchFamily="18" charset="0"/>
              </a:rPr>
              <a:t>налогового бремени </a:t>
            </a:r>
            <a:r>
              <a:rPr lang="ru-RU" sz="3600" b="1" dirty="0" smtClean="0">
                <a:latin typeface="Times New Roman" pitchFamily="18" charset="0"/>
                <a:cs typeface="Times New Roman" pitchFamily="18" charset="0"/>
              </a:rPr>
              <a:t>с </a:t>
            </a:r>
            <a:r>
              <a:rPr lang="ru-RU" sz="3600" b="1" dirty="0">
                <a:latin typeface="Times New Roman" pitchFamily="18" charset="0"/>
                <a:cs typeface="Times New Roman" pitchFamily="18" charset="0"/>
              </a:rPr>
              <a:t>производства на доходы физических лиц</a:t>
            </a:r>
            <a:r>
              <a:rPr lang="ru-RU" sz="3600" b="1" dirty="0" smtClean="0">
                <a:latin typeface="Times New Roman" pitchFamily="18" charset="0"/>
                <a:cs typeface="Times New Roman" pitchFamily="18" charset="0"/>
              </a:rPr>
              <a:t>.</a:t>
            </a:r>
            <a:endParaRPr lang="en-US" sz="3600" b="1" dirty="0" smtClean="0">
              <a:latin typeface="Times New Roman" pitchFamily="18" charset="0"/>
              <a:cs typeface="Times New Roman" pitchFamily="18" charset="0"/>
            </a:endParaRPr>
          </a:p>
          <a:p>
            <a:pPr marL="0" indent="0">
              <a:buNone/>
              <a:defRPr/>
            </a:pPr>
            <a:endParaRPr lang="ru-RU" sz="2500" b="1" dirty="0" smtClean="0">
              <a:latin typeface="Times New Roman" pitchFamily="18" charset="0"/>
              <a:cs typeface="Times New Roman" pitchFamily="18" charset="0"/>
            </a:endParaRPr>
          </a:p>
          <a:p>
            <a:pPr marL="0" indent="0">
              <a:buNone/>
              <a:defRPr/>
            </a:pPr>
            <a:r>
              <a:rPr lang="en-US" sz="3600" b="1" dirty="0" smtClean="0">
                <a:latin typeface="Times New Roman" pitchFamily="18" charset="0"/>
                <a:cs typeface="Times New Roman" pitchFamily="18" charset="0"/>
              </a:rPr>
              <a:t>2.     </a:t>
            </a:r>
            <a:r>
              <a:rPr lang="ru-RU" sz="3600" b="1" dirty="0" smtClean="0">
                <a:latin typeface="Times New Roman" pitchFamily="18" charset="0"/>
                <a:cs typeface="Times New Roman" pitchFamily="18" charset="0"/>
              </a:rPr>
              <a:t>Необходимо оперативно принять следующие меры:</a:t>
            </a:r>
          </a:p>
          <a:p>
            <a:pPr marL="0" indent="0">
              <a:buNone/>
              <a:defRPr/>
            </a:pPr>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      - ввести прогрессивную шкалу подоходного налога и обеспечить контроль </a:t>
            </a:r>
            <a:endParaRPr lang="en-US" sz="3600" b="1" dirty="0" smtClean="0">
              <a:latin typeface="Times New Roman" pitchFamily="18" charset="0"/>
              <a:cs typeface="Times New Roman" pitchFamily="18" charset="0"/>
            </a:endParaRPr>
          </a:p>
          <a:p>
            <a:pPr marL="0" indent="0">
              <a:buNone/>
              <a:defRPr/>
            </a:pPr>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соответствия расходов граждан их доходам;</a:t>
            </a:r>
          </a:p>
          <a:p>
            <a:pPr marL="0" indent="0">
              <a:buNone/>
              <a:defRPr/>
            </a:pPr>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      - подоходным налогом облагать ВСЕ доходы, в</a:t>
            </a:r>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т. ч. «теневые»; </a:t>
            </a:r>
          </a:p>
          <a:p>
            <a:pPr marL="0" indent="0">
              <a:buNone/>
              <a:defRPr/>
            </a:pPr>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      - установить единую ставку НДС в размере 8-10%; </a:t>
            </a:r>
          </a:p>
          <a:p>
            <a:pPr marL="0" indent="0">
              <a:buNone/>
              <a:defRPr/>
            </a:pPr>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      - считать НДС «прямым» способом;</a:t>
            </a:r>
          </a:p>
          <a:p>
            <a:pPr marL="0" indent="0">
              <a:buNone/>
              <a:defRPr/>
            </a:pPr>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      - отменить возмещение НДС при экспорте сырья;</a:t>
            </a:r>
            <a:endParaRPr lang="en-US" sz="3600" b="1" dirty="0" smtClean="0">
              <a:latin typeface="Times New Roman" pitchFamily="18" charset="0"/>
              <a:cs typeface="Times New Roman" pitchFamily="18" charset="0"/>
            </a:endParaRPr>
          </a:p>
          <a:p>
            <a:pPr marL="0" indent="0">
              <a:buNone/>
              <a:defRPr/>
            </a:pPr>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      - 50% </a:t>
            </a:r>
            <a:r>
              <a:rPr lang="ru-RU" sz="3600" b="1" dirty="0" smtClean="0">
                <a:latin typeface="Times New Roman" pitchFamily="18" charset="0"/>
                <a:cs typeface="Times New Roman" pitchFamily="18" charset="0"/>
              </a:rPr>
              <a:t>НДС оставлять регионам</a:t>
            </a:r>
          </a:p>
          <a:p>
            <a:pPr marL="0" indent="0">
              <a:buNone/>
              <a:defRPr/>
            </a:pPr>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      - ввести инвестиционную премию в размере 100%;</a:t>
            </a:r>
          </a:p>
          <a:p>
            <a:pPr marL="0" indent="0">
              <a:buNone/>
              <a:defRPr/>
            </a:pPr>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      - сократить объем налогового отчета до 1-2 страниц</a:t>
            </a:r>
            <a:endParaRPr lang="en-US" sz="3600" b="1" dirty="0" smtClean="0">
              <a:latin typeface="Times New Roman" pitchFamily="18" charset="0"/>
              <a:cs typeface="Times New Roman" pitchFamily="18" charset="0"/>
            </a:endParaRPr>
          </a:p>
          <a:p>
            <a:pPr marL="0" indent="0">
              <a:buNone/>
              <a:defRPr/>
            </a:pPr>
            <a:endParaRPr lang="ru-RU" sz="2500" b="1" dirty="0" smtClean="0">
              <a:latin typeface="Times New Roman" pitchFamily="18" charset="0"/>
              <a:cs typeface="Times New Roman" pitchFamily="18" charset="0"/>
            </a:endParaRPr>
          </a:p>
          <a:p>
            <a:pPr marL="0" indent="0">
              <a:buNone/>
              <a:defRPr/>
            </a:pPr>
            <a:r>
              <a:rPr lang="en-US" sz="3600" b="1" dirty="0" smtClean="0">
                <a:latin typeface="Times New Roman" pitchFamily="18" charset="0"/>
                <a:cs typeface="Times New Roman" pitchFamily="18" charset="0"/>
              </a:rPr>
              <a:t>3.     </a:t>
            </a:r>
            <a:r>
              <a:rPr lang="ru-RU" sz="3600" b="1" dirty="0" smtClean="0">
                <a:latin typeface="Times New Roman" pitchFamily="18" charset="0"/>
                <a:cs typeface="Times New Roman" pitchFamily="18" charset="0"/>
              </a:rPr>
              <a:t>Необходимо существенное снизить налоги на малый бизнес и на  </a:t>
            </a:r>
            <a:endParaRPr lang="en-US" sz="3600" b="1" dirty="0" smtClean="0">
              <a:latin typeface="Times New Roman" pitchFamily="18" charset="0"/>
              <a:cs typeface="Times New Roman" pitchFamily="18" charset="0"/>
            </a:endParaRPr>
          </a:p>
          <a:p>
            <a:pPr marL="0" indent="0">
              <a:buNone/>
              <a:defRPr/>
            </a:pPr>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производство. Это выведет их из тени, увеличит налогооблагаемую базу и </a:t>
            </a:r>
            <a:endParaRPr lang="en-US" sz="3600" b="1" dirty="0" smtClean="0">
              <a:latin typeface="Times New Roman" pitchFamily="18" charset="0"/>
              <a:cs typeface="Times New Roman" pitchFamily="18" charset="0"/>
            </a:endParaRPr>
          </a:p>
          <a:p>
            <a:pPr marL="0" indent="0">
              <a:buNone/>
              <a:defRPr/>
            </a:pPr>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даст бюджету дополнительные доходы.</a:t>
            </a:r>
            <a:endParaRPr lang="en-US" sz="3600" b="1" dirty="0" smtClean="0">
              <a:latin typeface="Times New Roman" pitchFamily="18" charset="0"/>
              <a:cs typeface="Times New Roman" pitchFamily="18" charset="0"/>
            </a:endParaRPr>
          </a:p>
          <a:p>
            <a:pPr marL="0" indent="0">
              <a:buNone/>
              <a:defRPr/>
            </a:pPr>
            <a:endParaRPr lang="ru-RU" sz="2500" b="1" dirty="0" smtClean="0">
              <a:latin typeface="Times New Roman" pitchFamily="18" charset="0"/>
              <a:cs typeface="Times New Roman" pitchFamily="18" charset="0"/>
            </a:endParaRPr>
          </a:p>
          <a:p>
            <a:pPr marL="0" indent="0">
              <a:buNone/>
              <a:defRPr/>
            </a:pPr>
            <a:r>
              <a:rPr lang="en-US" sz="3600" b="1" dirty="0">
                <a:latin typeface="Times New Roman" pitchFamily="18" charset="0"/>
                <a:cs typeface="Times New Roman" pitchFamily="18" charset="0"/>
              </a:rPr>
              <a:t>4</a:t>
            </a:r>
            <a:r>
              <a:rPr lang="en-US" sz="36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Реализация предлагаемых мер будет способствовать развитию российской </a:t>
            </a:r>
            <a:endParaRPr lang="en-US" sz="3600" b="1" dirty="0" smtClean="0">
              <a:latin typeface="Times New Roman" pitchFamily="18" charset="0"/>
              <a:cs typeface="Times New Roman" pitchFamily="18" charset="0"/>
            </a:endParaRPr>
          </a:p>
          <a:p>
            <a:pPr marL="0" indent="0">
              <a:buNone/>
              <a:defRPr/>
            </a:pPr>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экономики и даст бюджету дополнительно не менее 6-8 трлн. руб.</a:t>
            </a:r>
          </a:p>
          <a:p>
            <a:pPr eaLnBrk="1" fontAlgn="auto" hangingPunct="1">
              <a:spcAft>
                <a:spcPts val="0"/>
              </a:spcAft>
              <a:buFont typeface="Wingdings" pitchFamily="2" charset="2"/>
              <a:buChar char="§"/>
              <a:defRPr/>
            </a:pPr>
            <a:endParaRPr lang="ru-RU" sz="1000" dirty="0" smtClean="0">
              <a:latin typeface="Times New Roman" pitchFamily="18" charset="0"/>
              <a:cs typeface="Times New Roman" pitchFamily="18" charset="0"/>
            </a:endParaRPr>
          </a:p>
        </p:txBody>
      </p:sp>
      <p:sp>
        <p:nvSpPr>
          <p:cNvPr id="27652"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6" name="Прямоугольник 7"/>
          <p:cNvSpPr>
            <a:spLocks noChangeArrowheads="1"/>
          </p:cNvSpPr>
          <p:nvPr/>
        </p:nvSpPr>
        <p:spPr bwMode="auto">
          <a:xfrm>
            <a:off x="8785225" y="6488113"/>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t>13.</a:t>
            </a:r>
            <a:endParaRPr lang="ru-RU" altLang="ru-RU" sz="1800" dirty="0"/>
          </a:p>
        </p:txBody>
      </p:sp>
      <p:sp>
        <p:nvSpPr>
          <p:cNvPr id="7" name="Заголовок 1"/>
          <p:cNvSpPr txBox="1">
            <a:spLocks/>
          </p:cNvSpPr>
          <p:nvPr/>
        </p:nvSpPr>
        <p:spPr bwMode="auto">
          <a:xfrm>
            <a:off x="79795" y="33505"/>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3971796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4000" b="1" dirty="0"/>
              <a:t>2</a:t>
            </a:r>
            <a:r>
              <a:rPr lang="ru-RU" sz="4000" b="1" dirty="0" smtClean="0"/>
              <a:t>. Таможенные процедуры и нелегальный </a:t>
            </a:r>
            <a:r>
              <a:rPr lang="ru-RU" sz="4000" b="1" dirty="0"/>
              <a:t>импорт </a:t>
            </a:r>
            <a:r>
              <a:rPr lang="ru-RU" sz="4000" b="1" dirty="0" smtClean="0"/>
              <a:t>душат </a:t>
            </a:r>
            <a:r>
              <a:rPr lang="ru-RU" sz="4000" b="1" dirty="0"/>
              <a:t>отечественного производителя, а нелегальный экспорт подтачивает бюджет</a:t>
            </a:r>
          </a:p>
        </p:txBody>
      </p:sp>
      <p:sp>
        <p:nvSpPr>
          <p:cNvPr id="4" name="Прямоугольник 7"/>
          <p:cNvSpPr>
            <a:spLocks noChangeArrowheads="1"/>
          </p:cNvSpPr>
          <p:nvPr/>
        </p:nvSpPr>
        <p:spPr bwMode="auto">
          <a:xfrm>
            <a:off x="8785225" y="6488113"/>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solidFill>
                  <a:prstClr val="black"/>
                </a:solidFill>
              </a:rPr>
              <a:t>14</a:t>
            </a:r>
            <a:endParaRPr lang="ru-RU" altLang="ru-RU" sz="1800" dirty="0">
              <a:solidFill>
                <a:prstClr val="black"/>
              </a:solidFill>
            </a:endParaRPr>
          </a:p>
        </p:txBody>
      </p:sp>
      <p:sp>
        <p:nvSpPr>
          <p:cNvPr id="7"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6"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181232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Импорт России в 2011 году, млн. долл.</a:t>
            </a:r>
            <a:endParaRPr lang="ru-RU" sz="3200" b="1" dirty="0"/>
          </a:p>
        </p:txBody>
      </p:sp>
      <p:graphicFrame>
        <p:nvGraphicFramePr>
          <p:cNvPr id="8" name="Объект 7"/>
          <p:cNvGraphicFramePr>
            <a:graphicFrameLocks noGrp="1"/>
          </p:cNvGraphicFramePr>
          <p:nvPr>
            <p:ph idx="1"/>
            <p:extLst>
              <p:ext uri="{D42A27DB-BD31-4B8C-83A1-F6EECF244321}">
                <p14:modId xmlns:p14="http://schemas.microsoft.com/office/powerpoint/2010/main" val="3872778617"/>
              </p:ext>
            </p:extLst>
          </p:nvPr>
        </p:nvGraphicFramePr>
        <p:xfrm>
          <a:off x="427051" y="1196752"/>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9" name="Прямоугольник 7"/>
          <p:cNvSpPr>
            <a:spLocks noChangeArrowheads="1"/>
          </p:cNvSpPr>
          <p:nvPr/>
        </p:nvSpPr>
        <p:spPr bwMode="auto">
          <a:xfrm>
            <a:off x="8785225" y="6488113"/>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solidFill>
                  <a:prstClr val="black"/>
                </a:solidFill>
              </a:rPr>
              <a:t>15</a:t>
            </a:r>
            <a:endParaRPr lang="ru-RU" altLang="ru-RU" sz="1800" dirty="0">
              <a:solidFill>
                <a:prstClr val="black"/>
              </a:solidFill>
            </a:endParaRPr>
          </a:p>
        </p:txBody>
      </p:sp>
      <p:sp>
        <p:nvSpPr>
          <p:cNvPr id="7" name="Прямоугольник 6"/>
          <p:cNvSpPr/>
          <p:nvPr/>
        </p:nvSpPr>
        <p:spPr>
          <a:xfrm>
            <a:off x="104184" y="5761218"/>
            <a:ext cx="8838728" cy="338554"/>
          </a:xfrm>
          <a:prstGeom prst="rect">
            <a:avLst/>
          </a:prstGeom>
          <a:ln>
            <a:solidFill>
              <a:schemeClr val="accent1"/>
            </a:solidFill>
          </a:ln>
        </p:spPr>
        <p:txBody>
          <a:bodyPr wrap="square">
            <a:spAutoFit/>
          </a:bodyPr>
          <a:lstStyle/>
          <a:p>
            <a:r>
              <a:rPr lang="ru-RU" sz="1600" b="1" dirty="0" smtClean="0">
                <a:solidFill>
                  <a:prstClr val="black"/>
                </a:solidFill>
              </a:rPr>
              <a:t>Источник</a:t>
            </a:r>
            <a:r>
              <a:rPr lang="ru-RU" sz="1600" b="1" dirty="0">
                <a:solidFill>
                  <a:prstClr val="black"/>
                </a:solidFill>
              </a:rPr>
              <a:t>: Статистические данные ООН </a:t>
            </a:r>
            <a:r>
              <a:rPr lang="ru-RU" sz="1600" b="1" dirty="0">
                <a:solidFill>
                  <a:prstClr val="black"/>
                </a:solidFill>
                <a:hlinkClick r:id="rId3"/>
              </a:rPr>
              <a:t>http://</a:t>
            </a:r>
            <a:r>
              <a:rPr lang="ru-RU" sz="1600" b="1" dirty="0" smtClean="0">
                <a:solidFill>
                  <a:prstClr val="black"/>
                </a:solidFill>
                <a:hlinkClick r:id="rId3"/>
              </a:rPr>
              <a:t>comtrade.un.org/db/mr/daInteractive.aspx</a:t>
            </a:r>
            <a:endParaRPr lang="ru-RU" sz="1600" b="1" dirty="0">
              <a:solidFill>
                <a:prstClr val="black"/>
              </a:solidFill>
            </a:endParaRPr>
          </a:p>
        </p:txBody>
      </p:sp>
      <p:sp>
        <p:nvSpPr>
          <p:cNvPr id="12"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10" name="Заголовок 1"/>
          <p:cNvSpPr txBox="1">
            <a:spLocks/>
          </p:cNvSpPr>
          <p:nvPr/>
        </p:nvSpPr>
        <p:spPr bwMode="auto">
          <a:xfrm>
            <a:off x="107504" y="-35768"/>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1027019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t/>
            </a:r>
            <a:br>
              <a:rPr lang="ru-RU" sz="3200" b="1" dirty="0" smtClean="0"/>
            </a:br>
            <a:r>
              <a:rPr lang="ru-RU" sz="3200" b="1" dirty="0" smtClean="0"/>
              <a:t>Импорт в Россию автомобилей в 2011 году, млн. долл.</a:t>
            </a:r>
            <a:endParaRPr lang="ru-RU" sz="32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108133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7"/>
          <p:cNvSpPr>
            <a:spLocks noChangeArrowheads="1"/>
          </p:cNvSpPr>
          <p:nvPr/>
        </p:nvSpPr>
        <p:spPr bwMode="auto">
          <a:xfrm>
            <a:off x="8785225" y="6488113"/>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t>16</a:t>
            </a:r>
            <a:endParaRPr lang="ru-RU" altLang="ru-RU" sz="1800" dirty="0"/>
          </a:p>
        </p:txBody>
      </p:sp>
      <p:sp>
        <p:nvSpPr>
          <p:cNvPr id="8"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7" name="Заголовок 1"/>
          <p:cNvSpPr txBox="1">
            <a:spLocks/>
          </p:cNvSpPr>
          <p:nvPr/>
        </p:nvSpPr>
        <p:spPr bwMode="auto">
          <a:xfrm>
            <a:off x="107504" y="0"/>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541075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t/>
            </a:r>
            <a:br>
              <a:rPr lang="ru-RU" sz="3200" b="1" dirty="0" smtClean="0"/>
            </a:br>
            <a:r>
              <a:rPr lang="ru-RU" sz="3200" b="1" dirty="0" smtClean="0"/>
              <a:t>Экспорт в США товаров </a:t>
            </a:r>
            <a:r>
              <a:rPr lang="ru-RU" sz="3200" b="1" dirty="0"/>
              <a:t>27-й группы (топливо минеральное, нефть) в 2013г. </a:t>
            </a:r>
            <a:r>
              <a:rPr lang="ru-RU" sz="3200" b="1" dirty="0" smtClean="0"/>
              <a:t>, млрд. долл.</a:t>
            </a:r>
            <a:endParaRPr lang="ru-RU" sz="32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78213606"/>
              </p:ext>
            </p:extLst>
          </p:nvPr>
        </p:nvGraphicFramePr>
        <p:xfrm>
          <a:off x="427051" y="1052736"/>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7"/>
          <p:cNvSpPr>
            <a:spLocks noChangeArrowheads="1"/>
          </p:cNvSpPr>
          <p:nvPr/>
        </p:nvSpPr>
        <p:spPr bwMode="auto">
          <a:xfrm>
            <a:off x="8785225" y="6488113"/>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solidFill>
                  <a:prstClr val="black"/>
                </a:solidFill>
              </a:rPr>
              <a:t>17</a:t>
            </a:r>
            <a:endParaRPr lang="ru-RU" altLang="ru-RU" sz="1800" dirty="0">
              <a:solidFill>
                <a:prstClr val="black"/>
              </a:solidFill>
            </a:endParaRPr>
          </a:p>
        </p:txBody>
      </p:sp>
      <p:sp>
        <p:nvSpPr>
          <p:cNvPr id="3" name="Прямоугольник 2"/>
          <p:cNvSpPr/>
          <p:nvPr/>
        </p:nvSpPr>
        <p:spPr>
          <a:xfrm>
            <a:off x="310709" y="5817796"/>
            <a:ext cx="8838728" cy="338554"/>
          </a:xfrm>
          <a:prstGeom prst="rect">
            <a:avLst/>
          </a:prstGeom>
        </p:spPr>
        <p:txBody>
          <a:bodyPr wrap="square">
            <a:spAutoFit/>
          </a:bodyPr>
          <a:lstStyle/>
          <a:p>
            <a:r>
              <a:rPr lang="ru-RU" sz="1600" b="1" dirty="0">
                <a:solidFill>
                  <a:prstClr val="black"/>
                </a:solidFill>
              </a:rPr>
              <a:t>Россия в ВТО, ТПП РФ, №1, май 2014г., </a:t>
            </a:r>
            <a:r>
              <a:rPr lang="en-US" sz="1600" b="1" dirty="0">
                <a:solidFill>
                  <a:prstClr val="black"/>
                </a:solidFill>
              </a:rPr>
              <a:t>wto.wtcmoscow.ru/common/upload/Analytics/may_14.docx </a:t>
            </a:r>
            <a:endParaRPr lang="ru-RU" sz="1600" b="1" dirty="0">
              <a:solidFill>
                <a:prstClr val="black"/>
              </a:solidFill>
            </a:endParaRPr>
          </a:p>
        </p:txBody>
      </p:sp>
      <p:sp>
        <p:nvSpPr>
          <p:cNvPr id="9"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10" name="Заголовок 1"/>
          <p:cNvSpPr txBox="1">
            <a:spLocks/>
          </p:cNvSpPr>
          <p:nvPr/>
        </p:nvSpPr>
        <p:spPr bwMode="auto">
          <a:xfrm>
            <a:off x="107504" y="0"/>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475081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980728"/>
            <a:ext cx="8799596" cy="4525963"/>
          </a:xfrm>
        </p:spPr>
        <p:txBody>
          <a:bodyPr>
            <a:normAutofit lnSpcReduction="10000"/>
          </a:bodyPr>
          <a:lstStyle/>
          <a:p>
            <a:r>
              <a:rPr lang="ru-RU" dirty="0" smtClean="0"/>
              <a:t>Таможня и Таможенная система России требуют коренного реформирования.</a:t>
            </a:r>
          </a:p>
          <a:p>
            <a:r>
              <a:rPr lang="ru-RU" dirty="0" smtClean="0"/>
              <a:t>Конкретные рекомендации содержатся в работе ЭАЦ «Модернизация» «Администрирование внешнеторговых грузопотоков», выполненной по поручению Комитета Госдумы по транспорту</a:t>
            </a:r>
          </a:p>
          <a:p>
            <a:pPr marL="0" indent="0">
              <a:buNone/>
            </a:pPr>
            <a:endParaRPr lang="ru-RU" dirty="0" smtClean="0"/>
          </a:p>
          <a:p>
            <a:pPr marL="0" indent="0">
              <a:buNone/>
            </a:pPr>
            <a:r>
              <a:rPr lang="ru-RU" sz="1600" dirty="0" smtClean="0"/>
              <a:t>(Подробности </a:t>
            </a:r>
            <a:r>
              <a:rPr lang="ru-RU" sz="1700" dirty="0" smtClean="0"/>
              <a:t>см. </a:t>
            </a:r>
            <a:r>
              <a:rPr lang="en-US" sz="1700" dirty="0" smtClean="0"/>
              <a:t>http://www.modern-rf.ru/netcat_files/93/47/18.10.13_A5_Administrirovanie_vneshnetorgovyh_gruzopotokov_0.pdf</a:t>
            </a:r>
            <a:r>
              <a:rPr lang="ru-RU" sz="1700" dirty="0" smtClean="0"/>
              <a:t>)</a:t>
            </a:r>
            <a:endParaRPr lang="ru-RU" sz="1700" dirty="0"/>
          </a:p>
        </p:txBody>
      </p:sp>
      <p:sp>
        <p:nvSpPr>
          <p:cNvPr id="5" name="Прямоугольник 7"/>
          <p:cNvSpPr>
            <a:spLocks noChangeArrowheads="1"/>
          </p:cNvSpPr>
          <p:nvPr/>
        </p:nvSpPr>
        <p:spPr bwMode="auto">
          <a:xfrm>
            <a:off x="8785225" y="6488113"/>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a:solidFill>
                  <a:prstClr val="black"/>
                </a:solidFill>
              </a:rPr>
              <a:t>1</a:t>
            </a:r>
            <a:r>
              <a:rPr lang="ru-RU" altLang="ru-RU" sz="1800" dirty="0" smtClean="0">
                <a:solidFill>
                  <a:prstClr val="black"/>
                </a:solidFill>
              </a:rPr>
              <a:t>8</a:t>
            </a:r>
            <a:endParaRPr lang="ru-RU" altLang="ru-RU" sz="1800" dirty="0">
              <a:solidFill>
                <a:prstClr val="black"/>
              </a:solidFill>
            </a:endParaRPr>
          </a:p>
        </p:txBody>
      </p:sp>
      <p:sp>
        <p:nvSpPr>
          <p:cNvPr id="6" name="Прямоугольник 5"/>
          <p:cNvSpPr/>
          <p:nvPr/>
        </p:nvSpPr>
        <p:spPr>
          <a:xfrm>
            <a:off x="122487" y="6397579"/>
            <a:ext cx="8838728" cy="369332"/>
          </a:xfrm>
          <a:prstGeom prst="rect">
            <a:avLst/>
          </a:prstGeom>
        </p:spPr>
        <p:txBody>
          <a:bodyPr wrap="square">
            <a:spAutoFit/>
          </a:bodyPr>
          <a:lstStyle/>
          <a:p>
            <a:r>
              <a:rPr lang="ru-RU" b="1" dirty="0" smtClean="0">
                <a:solidFill>
                  <a:prstClr val="black"/>
                </a:solidFill>
              </a:rPr>
              <a:t>ЭАЦ «Модернизация</a:t>
            </a:r>
            <a:r>
              <a:rPr lang="ru-RU" b="1" dirty="0">
                <a:solidFill>
                  <a:prstClr val="black"/>
                </a:solidFill>
              </a:rPr>
              <a:t>» </a:t>
            </a:r>
            <a:r>
              <a:rPr lang="ru-RU" b="1" dirty="0" smtClean="0">
                <a:solidFill>
                  <a:prstClr val="black"/>
                </a:solidFill>
              </a:rPr>
              <a:t>и ПС «Новое содружество»  предлагают антикризисные </a:t>
            </a:r>
            <a:r>
              <a:rPr lang="ru-RU" b="1" dirty="0">
                <a:solidFill>
                  <a:prstClr val="black"/>
                </a:solidFill>
              </a:rPr>
              <a:t>меры </a:t>
            </a:r>
          </a:p>
        </p:txBody>
      </p:sp>
      <p:sp>
        <p:nvSpPr>
          <p:cNvPr id="8" name="Заголовок 1"/>
          <p:cNvSpPr txBox="1">
            <a:spLocks/>
          </p:cNvSpPr>
          <p:nvPr/>
        </p:nvSpPr>
        <p:spPr bwMode="auto">
          <a:xfrm>
            <a:off x="122487" y="0"/>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4145038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8494" y="620688"/>
            <a:ext cx="8229600" cy="576064"/>
          </a:xfrm>
        </p:spPr>
        <p:txBody>
          <a:bodyPr>
            <a:normAutofit fontScale="90000"/>
          </a:bodyPr>
          <a:lstStyle/>
          <a:p>
            <a:r>
              <a:rPr lang="ru-RU" sz="3200" b="1" dirty="0" smtClean="0"/>
              <a:t/>
            </a:r>
            <a:br>
              <a:rPr lang="ru-RU" sz="3200" b="1" dirty="0" smtClean="0"/>
            </a:br>
            <a:r>
              <a:rPr lang="ru-RU" sz="3200" b="1" dirty="0"/>
              <a:t/>
            </a:r>
            <a:br>
              <a:rPr lang="ru-RU" sz="3200" b="1" dirty="0"/>
            </a:br>
            <a:r>
              <a:rPr lang="ru-RU" sz="3200" b="1" dirty="0"/>
              <a:t>3</a:t>
            </a:r>
            <a:r>
              <a:rPr lang="ru-RU" sz="3200" b="1" dirty="0" smtClean="0"/>
              <a:t>. Почему дорожают бензин и услуги ЖКХ</a:t>
            </a:r>
            <a:br>
              <a:rPr lang="ru-RU" sz="3200" b="1" dirty="0" smtClean="0"/>
            </a:br>
            <a:r>
              <a:rPr lang="ru-RU" sz="900" b="1" dirty="0"/>
              <a:t>0</a:t>
            </a:r>
            <a:r>
              <a:rPr lang="ru-RU" sz="3200" b="1" dirty="0"/>
              <a:t/>
            </a:r>
            <a:br>
              <a:rPr lang="ru-RU" sz="3200" b="1" dirty="0"/>
            </a:br>
            <a:r>
              <a:rPr lang="ru-RU" sz="3200" b="1" dirty="0" smtClean="0"/>
              <a:t>Рост себестоимости добычи </a:t>
            </a:r>
            <a:br>
              <a:rPr lang="ru-RU" sz="3200" b="1" dirty="0" smtClean="0"/>
            </a:br>
            <a:r>
              <a:rPr lang="ru-RU" sz="3200" b="1" dirty="0" smtClean="0"/>
              <a:t>1 барреля нефти в России, долл. США</a:t>
            </a:r>
            <a:endParaRPr lang="ru-RU" sz="3200" b="1" dirty="0"/>
          </a:p>
        </p:txBody>
      </p:sp>
      <p:graphicFrame>
        <p:nvGraphicFramePr>
          <p:cNvPr id="14" name="Объект 13"/>
          <p:cNvGraphicFramePr>
            <a:graphicFrameLocks noGrp="1"/>
          </p:cNvGraphicFramePr>
          <p:nvPr>
            <p:ph idx="1"/>
            <p:extLst>
              <p:ext uri="{D42A27DB-BD31-4B8C-83A1-F6EECF244321}">
                <p14:modId xmlns:p14="http://schemas.microsoft.com/office/powerpoint/2010/main" val="648098124"/>
              </p:ext>
            </p:extLst>
          </p:nvPr>
        </p:nvGraphicFramePr>
        <p:xfrm>
          <a:off x="427051" y="2132856"/>
          <a:ext cx="8229600" cy="3168352"/>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7"/>
          <p:cNvSpPr>
            <a:spLocks noChangeArrowheads="1"/>
          </p:cNvSpPr>
          <p:nvPr/>
        </p:nvSpPr>
        <p:spPr bwMode="auto">
          <a:xfrm>
            <a:off x="8785225" y="6488113"/>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a:solidFill>
                  <a:prstClr val="black"/>
                </a:solidFill>
              </a:rPr>
              <a:t>1</a:t>
            </a:r>
            <a:r>
              <a:rPr lang="ru-RU" altLang="ru-RU" sz="1800" dirty="0" smtClean="0">
                <a:solidFill>
                  <a:prstClr val="black"/>
                </a:solidFill>
              </a:rPr>
              <a:t>9</a:t>
            </a:r>
            <a:endParaRPr lang="ru-RU" altLang="ru-RU" sz="1800" dirty="0">
              <a:solidFill>
                <a:prstClr val="black"/>
              </a:solidFill>
            </a:endParaRPr>
          </a:p>
        </p:txBody>
      </p:sp>
      <p:sp>
        <p:nvSpPr>
          <p:cNvPr id="8" name="Прямоугольник 7"/>
          <p:cNvSpPr/>
          <p:nvPr/>
        </p:nvSpPr>
        <p:spPr>
          <a:xfrm>
            <a:off x="155849" y="5445224"/>
            <a:ext cx="8838728" cy="584775"/>
          </a:xfrm>
          <a:prstGeom prst="rect">
            <a:avLst/>
          </a:prstGeom>
        </p:spPr>
        <p:txBody>
          <a:bodyPr wrap="square">
            <a:spAutoFit/>
          </a:bodyPr>
          <a:lstStyle/>
          <a:p>
            <a:r>
              <a:rPr lang="ru-RU" sz="1600" b="1" dirty="0" smtClean="0">
                <a:solidFill>
                  <a:prstClr val="black"/>
                </a:solidFill>
              </a:rPr>
              <a:t>Источники: </a:t>
            </a:r>
            <a:r>
              <a:rPr lang="en-US" sz="1600" b="1" dirty="0">
                <a:solidFill>
                  <a:prstClr val="black"/>
                </a:solidFill>
                <a:hlinkClick r:id="rId3"/>
              </a:rPr>
              <a:t>http://</a:t>
            </a:r>
            <a:r>
              <a:rPr lang="en-US" sz="1600" b="1" dirty="0" smtClean="0">
                <a:solidFill>
                  <a:prstClr val="black"/>
                </a:solidFill>
                <a:hlinkClick r:id="rId3"/>
              </a:rPr>
              <a:t>www.oilcapital.ru/industry/80856.html</a:t>
            </a:r>
            <a:r>
              <a:rPr lang="ru-RU" sz="1600" b="1" dirty="0" smtClean="0">
                <a:solidFill>
                  <a:prstClr val="black"/>
                </a:solidFill>
              </a:rPr>
              <a:t> ; </a:t>
            </a:r>
            <a:r>
              <a:rPr lang="ru-RU" sz="1600" b="1" dirty="0">
                <a:solidFill>
                  <a:prstClr val="black"/>
                </a:solidFill>
              </a:rPr>
              <a:t>Полная себестоимость добычи (поставки) тонны нефти, http://fedstat.ru/indicator/data.do?id=37156</a:t>
            </a:r>
          </a:p>
        </p:txBody>
      </p:sp>
      <p:sp>
        <p:nvSpPr>
          <p:cNvPr id="10"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11" name="Заголовок 1"/>
          <p:cNvSpPr txBox="1">
            <a:spLocks/>
          </p:cNvSpPr>
          <p:nvPr/>
        </p:nvSpPr>
        <p:spPr bwMode="auto">
          <a:xfrm>
            <a:off x="107504" y="-2263"/>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1798264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467544" y="692696"/>
            <a:ext cx="8229600" cy="432048"/>
          </a:xfrm>
        </p:spPr>
        <p:txBody>
          <a:bodyPr>
            <a:normAutofit fontScale="90000"/>
          </a:bodyPr>
          <a:lstStyle/>
          <a:p>
            <a:r>
              <a:rPr lang="ru-RU" altLang="ru-RU" sz="2800" b="1" dirty="0" smtClean="0"/>
              <a:t/>
            </a:r>
            <a:br>
              <a:rPr lang="ru-RU" altLang="ru-RU" sz="2800" b="1" dirty="0" smtClean="0"/>
            </a:br>
            <a:r>
              <a:rPr lang="ru-RU" altLang="ru-RU" sz="2800" b="1" dirty="0"/>
              <a:t/>
            </a:r>
            <a:br>
              <a:rPr lang="ru-RU" altLang="ru-RU" sz="2800" b="1" dirty="0"/>
            </a:br>
            <a:r>
              <a:rPr lang="ru-RU" altLang="ru-RU" sz="2800" b="1" dirty="0" smtClean="0"/>
              <a:t/>
            </a:r>
            <a:br>
              <a:rPr lang="ru-RU" altLang="ru-RU" sz="2800" b="1" dirty="0" smtClean="0"/>
            </a:br>
            <a:r>
              <a:rPr lang="ru-RU" altLang="ru-RU" sz="2800" b="1" dirty="0" smtClean="0"/>
              <a:t>Из интервью Министра экономического развития </a:t>
            </a:r>
            <a:br>
              <a:rPr lang="ru-RU" altLang="ru-RU" sz="2800" b="1" dirty="0" smtClean="0"/>
            </a:br>
            <a:r>
              <a:rPr lang="ru-RU" altLang="ru-RU" sz="2800" b="1" dirty="0" smtClean="0"/>
              <a:t> А.В. </a:t>
            </a:r>
            <a:r>
              <a:rPr lang="ru-RU" altLang="ru-RU" sz="2800" b="1" dirty="0" err="1" smtClean="0"/>
              <a:t>Улюкаева</a:t>
            </a:r>
            <a:r>
              <a:rPr lang="ru-RU" altLang="ru-RU" sz="2800" b="1" dirty="0" smtClean="0"/>
              <a:t> «Эху Москвы» 8 октября 2014 г.</a:t>
            </a:r>
            <a:br>
              <a:rPr lang="ru-RU" altLang="ru-RU" sz="2800" b="1" dirty="0" smtClean="0"/>
            </a:br>
            <a:endParaRPr lang="ru-RU" altLang="ru-RU" sz="2800" b="1" dirty="0" smtClean="0"/>
          </a:p>
        </p:txBody>
      </p:sp>
      <p:sp>
        <p:nvSpPr>
          <p:cNvPr id="19459" name="Объект 2"/>
          <p:cNvSpPr>
            <a:spLocks noGrp="1"/>
          </p:cNvSpPr>
          <p:nvPr>
            <p:ph idx="1"/>
          </p:nvPr>
        </p:nvSpPr>
        <p:spPr>
          <a:xfrm>
            <a:off x="457199" y="1600200"/>
            <a:ext cx="8507723" cy="4525963"/>
          </a:xfrm>
        </p:spPr>
        <p:txBody>
          <a:bodyPr>
            <a:normAutofit/>
          </a:bodyPr>
          <a:lstStyle/>
          <a:p>
            <a:endParaRPr lang="ru-RU" altLang="ru-RU" sz="800" dirty="0" smtClean="0"/>
          </a:p>
          <a:p>
            <a:r>
              <a:rPr lang="ru-RU" altLang="ru-RU" sz="2200" dirty="0" smtClean="0">
                <a:latin typeface="Times New Roman" panose="02020603050405020304" pitchFamily="18" charset="0"/>
                <a:cs typeface="Times New Roman" panose="02020603050405020304" pitchFamily="18" charset="0"/>
              </a:rPr>
              <a:t>Наша налоговая система – одна из лучших в мире…</a:t>
            </a:r>
            <a:r>
              <a:rPr lang="ru-RU" altLang="ru-RU" sz="2400" dirty="0" smtClean="0"/>
              <a:t> </a:t>
            </a:r>
          </a:p>
          <a:p>
            <a:endParaRPr lang="ru-RU" altLang="ru-RU" sz="800" dirty="0" smtClean="0"/>
          </a:p>
          <a:p>
            <a:r>
              <a:rPr lang="ru-RU" altLang="ru-RU" sz="2200" dirty="0" smtClean="0">
                <a:latin typeface="Times New Roman" panose="02020603050405020304" pitchFamily="18" charset="0"/>
                <a:cs typeface="Times New Roman" panose="02020603050405020304" pitchFamily="18" charset="0"/>
              </a:rPr>
              <a:t>Наши налоги низкие относительно Америки или Германии, а нужно сравнивать не с ними, а с Казахстаном…</a:t>
            </a:r>
          </a:p>
          <a:p>
            <a:endParaRPr lang="ru-RU" altLang="ru-RU" sz="800" dirty="0" smtClean="0"/>
          </a:p>
          <a:p>
            <a:r>
              <a:rPr lang="ru-RU" altLang="ru-RU" sz="2200" dirty="0" smtClean="0">
                <a:latin typeface="Times New Roman" panose="02020603050405020304" pitchFamily="18" charset="0"/>
                <a:cs typeface="Times New Roman" panose="02020603050405020304" pitchFamily="18" charset="0"/>
              </a:rPr>
              <a:t>Плоская шкала налога на доходы физических лиц – один из краеугольных камней этой системы… </a:t>
            </a:r>
          </a:p>
          <a:p>
            <a:endParaRPr lang="ru-RU" altLang="ru-RU" sz="800" dirty="0" smtClean="0"/>
          </a:p>
          <a:p>
            <a:r>
              <a:rPr lang="ru-RU" altLang="ru-RU" sz="2200" dirty="0" smtClean="0">
                <a:latin typeface="Times New Roman" panose="02020603050405020304" pitchFamily="18" charset="0"/>
                <a:cs typeface="Times New Roman" panose="02020603050405020304" pitchFamily="18" charset="0"/>
              </a:rPr>
              <a:t>Введение прогрессивной шкалы не прогрессивно, а реакционно…  </a:t>
            </a:r>
          </a:p>
          <a:p>
            <a:endParaRPr lang="ru-RU" altLang="ru-RU" sz="800" dirty="0" smtClean="0"/>
          </a:p>
          <a:p>
            <a:r>
              <a:rPr lang="ru-RU" altLang="ru-RU" sz="2200" dirty="0" smtClean="0">
                <a:latin typeface="Times New Roman" panose="02020603050405020304" pitchFamily="18" charset="0"/>
                <a:cs typeface="Times New Roman" panose="02020603050405020304" pitchFamily="18" charset="0"/>
              </a:rPr>
              <a:t>Собираемость подоходного налога очень высокая. Степень уклонения – небольшая…</a:t>
            </a:r>
          </a:p>
          <a:p>
            <a:pPr marL="0" indent="0">
              <a:buNone/>
            </a:pPr>
            <a:r>
              <a:rPr lang="ru-RU" altLang="ru-RU" dirty="0" smtClean="0"/>
              <a:t>   Нашего Министра обманули! Все не так!</a:t>
            </a:r>
          </a:p>
        </p:txBody>
      </p:sp>
      <p:sp>
        <p:nvSpPr>
          <p:cNvPr id="4"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6"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
        <p:nvSpPr>
          <p:cNvPr id="8" name="Прямоугольник 7"/>
          <p:cNvSpPr>
            <a:spLocks noChangeArrowheads="1"/>
          </p:cNvSpPr>
          <p:nvPr/>
        </p:nvSpPr>
        <p:spPr bwMode="auto">
          <a:xfrm>
            <a:off x="8785225" y="6488113"/>
            <a:ext cx="3593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t>2.</a:t>
            </a:r>
            <a:endParaRPr lang="ru-RU" altLang="ru-RU" sz="1800" dirty="0"/>
          </a:p>
        </p:txBody>
      </p:sp>
    </p:spTree>
    <p:extLst>
      <p:ext uri="{BB962C8B-B14F-4D97-AF65-F5344CB8AC3E}">
        <p14:creationId xmlns:p14="http://schemas.microsoft.com/office/powerpoint/2010/main" val="2686356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539552" y="332656"/>
            <a:ext cx="8229600" cy="576064"/>
          </a:xfrm>
        </p:spPr>
        <p:txBody>
          <a:bodyPr>
            <a:normAutofit fontScale="90000"/>
          </a:bodyPr>
          <a:lstStyle/>
          <a:p>
            <a:r>
              <a:rPr lang="ru-RU" sz="3200" b="1" dirty="0" smtClean="0"/>
              <a:t/>
            </a:r>
            <a:br>
              <a:rPr lang="ru-RU" sz="3200" b="1" dirty="0" smtClean="0"/>
            </a:br>
            <a:r>
              <a:rPr lang="ru-RU" sz="3200" b="1" dirty="0"/>
              <a:t/>
            </a:r>
            <a:br>
              <a:rPr lang="ru-RU" sz="3200" b="1" dirty="0"/>
            </a:br>
            <a:r>
              <a:rPr lang="ru-RU" sz="3200" b="1" dirty="0" smtClean="0"/>
              <a:t/>
            </a:r>
            <a:br>
              <a:rPr lang="ru-RU" sz="3200" b="1" dirty="0" smtClean="0"/>
            </a:br>
            <a:r>
              <a:rPr lang="ru-RU" sz="3200" b="1" dirty="0"/>
              <a:t/>
            </a:r>
            <a:br>
              <a:rPr lang="ru-RU" sz="3200" b="1" dirty="0"/>
            </a:br>
            <a:r>
              <a:rPr lang="ru-RU" sz="3200" b="1" dirty="0" smtClean="0"/>
              <a:t>Почему дорожают бензин и услуги ЖКХ</a:t>
            </a:r>
            <a:br>
              <a:rPr lang="ru-RU" sz="3200" b="1" dirty="0" smtClean="0"/>
            </a:br>
            <a:r>
              <a:rPr lang="ru-RU" sz="3200" b="1" dirty="0" smtClean="0"/>
              <a:t>Рост себестоимости добычи </a:t>
            </a:r>
            <a:br>
              <a:rPr lang="ru-RU" sz="3200" b="1" dirty="0" smtClean="0"/>
            </a:br>
            <a:r>
              <a:rPr lang="ru-RU" sz="3200" b="1" dirty="0" smtClean="0"/>
              <a:t>1 тыс. куб. м. газа Газпромом, долл. США</a:t>
            </a:r>
            <a:endParaRPr lang="ru-RU" sz="3200" b="1" dirty="0"/>
          </a:p>
        </p:txBody>
      </p:sp>
      <p:graphicFrame>
        <p:nvGraphicFramePr>
          <p:cNvPr id="7" name="Объект 6"/>
          <p:cNvGraphicFramePr>
            <a:graphicFrameLocks noGrp="1"/>
          </p:cNvGraphicFramePr>
          <p:nvPr>
            <p:ph idx="1"/>
            <p:extLst>
              <p:ext uri="{D42A27DB-BD31-4B8C-83A1-F6EECF244321}">
                <p14:modId xmlns:p14="http://schemas.microsoft.com/office/powerpoint/2010/main" val="1568113986"/>
              </p:ext>
            </p:extLst>
          </p:nvPr>
        </p:nvGraphicFramePr>
        <p:xfrm>
          <a:off x="427051" y="1844824"/>
          <a:ext cx="8229600"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9" name="Прямоугольник 7"/>
          <p:cNvSpPr>
            <a:spLocks noChangeArrowheads="1"/>
          </p:cNvSpPr>
          <p:nvPr/>
        </p:nvSpPr>
        <p:spPr bwMode="auto">
          <a:xfrm>
            <a:off x="8758116" y="6488113"/>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a:solidFill>
                  <a:prstClr val="black"/>
                </a:solidFill>
              </a:rPr>
              <a:t>2</a:t>
            </a:r>
            <a:r>
              <a:rPr lang="ru-RU" altLang="ru-RU" sz="1800" dirty="0" smtClean="0">
                <a:solidFill>
                  <a:prstClr val="black"/>
                </a:solidFill>
              </a:rPr>
              <a:t>0.</a:t>
            </a:r>
            <a:endParaRPr lang="ru-RU" altLang="ru-RU" sz="1800" dirty="0">
              <a:solidFill>
                <a:prstClr val="black"/>
              </a:solidFill>
            </a:endParaRPr>
          </a:p>
        </p:txBody>
      </p:sp>
      <p:sp>
        <p:nvSpPr>
          <p:cNvPr id="11" name="Прямоугольник 10"/>
          <p:cNvSpPr/>
          <p:nvPr/>
        </p:nvSpPr>
        <p:spPr>
          <a:xfrm>
            <a:off x="122487" y="5863962"/>
            <a:ext cx="8838728" cy="338554"/>
          </a:xfrm>
          <a:prstGeom prst="rect">
            <a:avLst/>
          </a:prstGeom>
        </p:spPr>
        <p:txBody>
          <a:bodyPr wrap="square">
            <a:spAutoFit/>
          </a:bodyPr>
          <a:lstStyle/>
          <a:p>
            <a:r>
              <a:rPr lang="ru-RU" sz="1600" b="1" dirty="0" smtClean="0">
                <a:solidFill>
                  <a:prstClr val="black"/>
                </a:solidFill>
              </a:rPr>
              <a:t>Источники: </a:t>
            </a:r>
            <a:r>
              <a:rPr lang="en-US" sz="1600" b="1" dirty="0">
                <a:solidFill>
                  <a:prstClr val="black"/>
                </a:solidFill>
              </a:rPr>
              <a:t>http://www.rg.ru/2004/08/10/gaz.html</a:t>
            </a:r>
            <a:r>
              <a:rPr lang="ru-RU" sz="1600" b="1" dirty="0" smtClean="0">
                <a:solidFill>
                  <a:prstClr val="black"/>
                </a:solidFill>
              </a:rPr>
              <a:t>; </a:t>
            </a:r>
            <a:r>
              <a:rPr lang="en-US" sz="1600" b="1" dirty="0">
                <a:solidFill>
                  <a:prstClr val="black"/>
                </a:solidFill>
              </a:rPr>
              <a:t>http://</a:t>
            </a:r>
            <a:r>
              <a:rPr lang="en-US" sz="1600" b="1" dirty="0" smtClean="0">
                <a:solidFill>
                  <a:prstClr val="black"/>
                </a:solidFill>
              </a:rPr>
              <a:t>nzpublic.info/obshestvo/kto-voruet-gaz/</a:t>
            </a:r>
            <a:endParaRPr lang="ru-RU" sz="1600" b="1" dirty="0">
              <a:solidFill>
                <a:prstClr val="black"/>
              </a:solidFill>
            </a:endParaRPr>
          </a:p>
        </p:txBody>
      </p:sp>
      <p:sp>
        <p:nvSpPr>
          <p:cNvPr id="12"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10"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767931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Рост </a:t>
            </a:r>
            <a:r>
              <a:rPr lang="ru-RU" sz="2800" b="1" smtClean="0"/>
              <a:t>тарифов ЖКХ </a:t>
            </a:r>
            <a:r>
              <a:rPr lang="ru-RU" sz="2800" b="1" dirty="0" smtClean="0"/>
              <a:t>в Москве с 2000 по 2010 год</a:t>
            </a:r>
            <a:endParaRPr lang="ru-RU" sz="2800" b="1" dirty="0"/>
          </a:p>
        </p:txBody>
      </p:sp>
      <p:graphicFrame>
        <p:nvGraphicFramePr>
          <p:cNvPr id="9" name="Объект 8"/>
          <p:cNvGraphicFramePr>
            <a:graphicFrameLocks noGrp="1"/>
          </p:cNvGraphicFramePr>
          <p:nvPr>
            <p:ph idx="1"/>
            <p:extLst>
              <p:ext uri="{D42A27DB-BD31-4B8C-83A1-F6EECF244321}">
                <p14:modId xmlns:p14="http://schemas.microsoft.com/office/powerpoint/2010/main" val="300998715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10" name="Прямоугольник 7"/>
          <p:cNvSpPr>
            <a:spLocks noChangeArrowheads="1"/>
          </p:cNvSpPr>
          <p:nvPr/>
        </p:nvSpPr>
        <p:spPr bwMode="auto">
          <a:xfrm>
            <a:off x="8785225" y="6488113"/>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solidFill>
                  <a:prstClr val="black"/>
                </a:solidFill>
              </a:rPr>
              <a:t>21.</a:t>
            </a:r>
            <a:endParaRPr lang="ru-RU" altLang="ru-RU" sz="1800" dirty="0">
              <a:solidFill>
                <a:prstClr val="black"/>
              </a:solidFill>
            </a:endParaRPr>
          </a:p>
        </p:txBody>
      </p:sp>
      <p:sp>
        <p:nvSpPr>
          <p:cNvPr id="8"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7" name="Заголовок 1"/>
          <p:cNvSpPr txBox="1">
            <a:spLocks/>
          </p:cNvSpPr>
          <p:nvPr/>
        </p:nvSpPr>
        <p:spPr bwMode="auto">
          <a:xfrm>
            <a:off x="131881" y="0"/>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2630635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t/>
            </a:r>
            <a:br>
              <a:rPr lang="ru-RU" sz="3200" b="1" dirty="0" smtClean="0"/>
            </a:br>
            <a:r>
              <a:rPr lang="ru-RU" sz="3200" b="1" dirty="0"/>
              <a:t/>
            </a:r>
            <a:br>
              <a:rPr lang="ru-RU" sz="3200" b="1" dirty="0"/>
            </a:br>
            <a:r>
              <a:rPr lang="ru-RU" sz="3200" b="1" dirty="0" smtClean="0"/>
              <a:t>Цены на бензин в нефтедобывающих </a:t>
            </a:r>
            <a:br>
              <a:rPr lang="ru-RU" sz="3200" b="1" dirty="0" smtClean="0"/>
            </a:br>
            <a:r>
              <a:rPr lang="ru-RU" sz="3200" b="1" dirty="0" smtClean="0"/>
              <a:t>странах в 2013 году</a:t>
            </a:r>
            <a:endParaRPr lang="ru-RU" sz="3200" b="1"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985" y="1844824"/>
            <a:ext cx="8760761"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Прямоугольник 7"/>
          <p:cNvSpPr>
            <a:spLocks noChangeArrowheads="1"/>
          </p:cNvSpPr>
          <p:nvPr/>
        </p:nvSpPr>
        <p:spPr bwMode="auto">
          <a:xfrm>
            <a:off x="8758116" y="6488113"/>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solidFill>
                  <a:prstClr val="black"/>
                </a:solidFill>
              </a:rPr>
              <a:t>22.</a:t>
            </a:r>
            <a:endParaRPr lang="ru-RU" altLang="ru-RU" sz="1800" dirty="0">
              <a:solidFill>
                <a:prstClr val="black"/>
              </a:solidFill>
            </a:endParaRPr>
          </a:p>
        </p:txBody>
      </p:sp>
      <p:sp>
        <p:nvSpPr>
          <p:cNvPr id="8"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7"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2207563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smtClean="0"/>
              <a:t/>
            </a:r>
            <a:br>
              <a:rPr lang="ru-RU" sz="3200" b="1" dirty="0" smtClean="0"/>
            </a:br>
            <a:r>
              <a:rPr lang="ru-RU" sz="3200" b="1" dirty="0" smtClean="0"/>
              <a:t/>
            </a:r>
            <a:br>
              <a:rPr lang="ru-RU" sz="3200" b="1" dirty="0" smtClean="0"/>
            </a:br>
            <a:r>
              <a:rPr lang="ru-RU" sz="3200" b="1" dirty="0"/>
              <a:t/>
            </a:r>
            <a:br>
              <a:rPr lang="ru-RU" sz="3200" b="1" dirty="0"/>
            </a:br>
            <a:r>
              <a:rPr lang="ru-RU" sz="3200" b="1" dirty="0" smtClean="0"/>
              <a:t>ЭАЦ «Модернизация» предлагает:</a:t>
            </a:r>
            <a:endParaRPr lang="ru-RU" sz="3200" b="1" dirty="0"/>
          </a:p>
        </p:txBody>
      </p:sp>
      <p:sp>
        <p:nvSpPr>
          <p:cNvPr id="3" name="Объект 2"/>
          <p:cNvSpPr>
            <a:spLocks noGrp="1"/>
          </p:cNvSpPr>
          <p:nvPr>
            <p:ph idx="1"/>
          </p:nvPr>
        </p:nvSpPr>
        <p:spPr/>
        <p:txBody>
          <a:bodyPr>
            <a:normAutofit/>
          </a:bodyPr>
          <a:lstStyle/>
          <a:p>
            <a:endParaRPr lang="ru-RU" sz="2800" dirty="0" smtClean="0"/>
          </a:p>
          <a:p>
            <a:r>
              <a:rPr lang="ru-RU" sz="2800" dirty="0" smtClean="0"/>
              <a:t>Право </a:t>
            </a:r>
            <a:r>
              <a:rPr lang="ru-RU" sz="2800" dirty="0"/>
              <a:t>добычи нефти и газа </a:t>
            </a:r>
            <a:r>
              <a:rPr lang="ru-RU" sz="2800" dirty="0" smtClean="0"/>
              <a:t>предоставлять </a:t>
            </a:r>
            <a:r>
              <a:rPr lang="ru-RU" sz="2800" dirty="0"/>
              <a:t>компаниям на конкурсной основе с </a:t>
            </a:r>
            <a:r>
              <a:rPr lang="ru-RU" sz="2800" dirty="0" smtClean="0"/>
              <a:t>оплатой </a:t>
            </a:r>
            <a:r>
              <a:rPr lang="ru-RU" sz="2800" dirty="0"/>
              <a:t>им за единицу добываемого </a:t>
            </a:r>
            <a:r>
              <a:rPr lang="ru-RU" sz="2800" dirty="0" smtClean="0"/>
              <a:t>сырья. </a:t>
            </a:r>
          </a:p>
          <a:p>
            <a:r>
              <a:rPr lang="ru-RU" sz="2800" dirty="0" smtClean="0"/>
              <a:t>Нефть и газ оставлять </a:t>
            </a:r>
            <a:r>
              <a:rPr lang="ru-RU" sz="2800" dirty="0"/>
              <a:t>в собственности государства. </a:t>
            </a:r>
            <a:endParaRPr lang="ru-RU" sz="2800" dirty="0" smtClean="0"/>
          </a:p>
          <a:p>
            <a:r>
              <a:rPr lang="ru-RU" sz="2800" dirty="0" smtClean="0"/>
              <a:t>Цены </a:t>
            </a:r>
            <a:r>
              <a:rPr lang="ru-RU" sz="2800" dirty="0"/>
              <a:t>на энергоресурсы для </a:t>
            </a:r>
            <a:r>
              <a:rPr lang="ru-RU" sz="2800" dirty="0" smtClean="0"/>
              <a:t>отечественных потребителей назначать, исходя из интересов государства и его народного хозяйства. </a:t>
            </a:r>
            <a:endParaRPr lang="ru-RU" sz="2800" dirty="0"/>
          </a:p>
        </p:txBody>
      </p:sp>
      <p:sp>
        <p:nvSpPr>
          <p:cNvPr id="4" name="Прямоугольник 7"/>
          <p:cNvSpPr>
            <a:spLocks noChangeArrowheads="1"/>
          </p:cNvSpPr>
          <p:nvPr/>
        </p:nvSpPr>
        <p:spPr bwMode="auto">
          <a:xfrm>
            <a:off x="8758116" y="6488113"/>
            <a:ext cx="476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solidFill>
                  <a:prstClr val="black"/>
                </a:solidFill>
              </a:rPr>
              <a:t>23.</a:t>
            </a:r>
            <a:endParaRPr lang="ru-RU" altLang="ru-RU" sz="1800" dirty="0">
              <a:solidFill>
                <a:prstClr val="black"/>
              </a:solidFill>
            </a:endParaRPr>
          </a:p>
        </p:txBody>
      </p:sp>
      <p:sp>
        <p:nvSpPr>
          <p:cNvPr id="8"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7"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3883122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lstStyle/>
          <a:p>
            <a:pPr marL="0" indent="0" algn="ctr">
              <a:buNone/>
            </a:pPr>
            <a:r>
              <a:rPr lang="ru-RU" sz="2400" b="1" dirty="0" smtClean="0"/>
              <a:t>Структура доходов консолидированного бюджета России, </a:t>
            </a:r>
            <a:r>
              <a:rPr lang="ru-RU" sz="2400" b="1" dirty="0"/>
              <a:t>которые </a:t>
            </a:r>
            <a:r>
              <a:rPr lang="ru-RU" sz="2400" b="1" dirty="0" smtClean="0"/>
              <a:t>в 2012 году составили 23,4 трлн. руб.</a:t>
            </a:r>
            <a:endParaRPr lang="ru-RU" sz="2000" b="1" dirty="0" smtClean="0"/>
          </a:p>
          <a:p>
            <a:pPr marL="0" indent="0" algn="ctr">
              <a:buNone/>
            </a:pPr>
            <a:endParaRPr lang="ru-RU" b="1" dirty="0" smtClean="0"/>
          </a:p>
        </p:txBody>
      </p:sp>
      <p:graphicFrame>
        <p:nvGraphicFramePr>
          <p:cNvPr id="7" name="Диаграмма 6"/>
          <p:cNvGraphicFramePr>
            <a:graphicFrameLocks/>
          </p:cNvGraphicFramePr>
          <p:nvPr>
            <p:extLst>
              <p:ext uri="{D42A27DB-BD31-4B8C-83A1-F6EECF244321}">
                <p14:modId xmlns:p14="http://schemas.microsoft.com/office/powerpoint/2010/main" val="2888181412"/>
              </p:ext>
            </p:extLst>
          </p:nvPr>
        </p:nvGraphicFramePr>
        <p:xfrm>
          <a:off x="1187624" y="2057400"/>
          <a:ext cx="7272808" cy="4035896"/>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4"/>
          <p:cNvSpPr>
            <a:spLocks noChangeArrowheads="1"/>
          </p:cNvSpPr>
          <p:nvPr/>
        </p:nvSpPr>
        <p:spPr bwMode="auto">
          <a:xfrm>
            <a:off x="0" y="6300609"/>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9" name="Прямоугольник 8"/>
          <p:cNvSpPr>
            <a:spLocks noChangeArrowheads="1"/>
          </p:cNvSpPr>
          <p:nvPr/>
        </p:nvSpPr>
        <p:spPr bwMode="auto">
          <a:xfrm>
            <a:off x="8785225" y="6488113"/>
            <a:ext cx="3593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t>3.</a:t>
            </a:r>
            <a:endParaRPr lang="ru-RU" altLang="ru-RU" sz="1800" dirty="0"/>
          </a:p>
        </p:txBody>
      </p:sp>
      <p:sp>
        <p:nvSpPr>
          <p:cNvPr id="10"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2861582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19" y="476672"/>
            <a:ext cx="8709695" cy="580926"/>
          </a:xfrm>
        </p:spPr>
        <p:txBody>
          <a:bodyPr>
            <a:normAutofit fontScale="90000"/>
          </a:bodyPr>
          <a:lstStyle/>
          <a:p>
            <a:pPr lvl="0">
              <a:spcBef>
                <a:spcPct val="20000"/>
              </a:spcBef>
            </a:pP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a:solidFill>
                  <a:prstClr val="black"/>
                </a:solidFill>
                <a:latin typeface="Times New Roman"/>
                <a:ea typeface="Times New Roman"/>
                <a:cs typeface="+mn-cs"/>
              </a:rPr>
              <a:t/>
            </a:r>
            <a:br>
              <a:rPr lang="ru-RU" sz="1800" dirty="0">
                <a:solidFill>
                  <a:prstClr val="black"/>
                </a:solidFill>
                <a:latin typeface="Times New Roman"/>
                <a:ea typeface="Times New Roman"/>
                <a:cs typeface="+mn-cs"/>
              </a:rPr>
            </a:b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a:solidFill>
                  <a:prstClr val="black"/>
                </a:solidFill>
                <a:latin typeface="Times New Roman"/>
                <a:ea typeface="Times New Roman"/>
                <a:cs typeface="+mn-cs"/>
              </a:rPr>
              <a:t/>
            </a:r>
            <a:br>
              <a:rPr lang="ru-RU" sz="1800" dirty="0">
                <a:solidFill>
                  <a:prstClr val="black"/>
                </a:solidFill>
                <a:latin typeface="Times New Roman"/>
                <a:ea typeface="Times New Roman"/>
                <a:cs typeface="+mn-cs"/>
              </a:rPr>
            </a:b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a:solidFill>
                  <a:prstClr val="black"/>
                </a:solidFill>
                <a:latin typeface="Times New Roman"/>
                <a:ea typeface="Times New Roman"/>
                <a:cs typeface="+mn-cs"/>
              </a:rPr>
              <a:t/>
            </a:r>
            <a:br>
              <a:rPr lang="ru-RU" sz="1800" dirty="0">
                <a:solidFill>
                  <a:prstClr val="black"/>
                </a:solidFill>
                <a:latin typeface="Times New Roman"/>
                <a:ea typeface="Times New Roman"/>
                <a:cs typeface="+mn-cs"/>
              </a:rPr>
            </a:b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a:solidFill>
                  <a:prstClr val="black"/>
                </a:solidFill>
                <a:latin typeface="Times New Roman"/>
                <a:ea typeface="Times New Roman"/>
                <a:cs typeface="+mn-cs"/>
              </a:rPr>
              <a:t/>
            </a:r>
            <a:br>
              <a:rPr lang="ru-RU" sz="1800" dirty="0">
                <a:solidFill>
                  <a:prstClr val="black"/>
                </a:solidFill>
                <a:latin typeface="Times New Roman"/>
                <a:ea typeface="Times New Roman"/>
                <a:cs typeface="+mn-cs"/>
              </a:rPr>
            </a:b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a:solidFill>
                  <a:prstClr val="black"/>
                </a:solidFill>
                <a:latin typeface="Times New Roman"/>
                <a:ea typeface="Times New Roman"/>
                <a:cs typeface="+mn-cs"/>
              </a:rPr>
              <a:t/>
            </a:r>
            <a:br>
              <a:rPr lang="ru-RU" sz="1800" dirty="0">
                <a:solidFill>
                  <a:prstClr val="black"/>
                </a:solidFill>
                <a:latin typeface="Times New Roman"/>
                <a:ea typeface="Times New Roman"/>
                <a:cs typeface="+mn-cs"/>
              </a:rPr>
            </a:br>
            <a:r>
              <a:rPr lang="ru-RU" sz="3100" b="1" dirty="0" smtClean="0">
                <a:solidFill>
                  <a:prstClr val="black"/>
                </a:solidFill>
                <a:latin typeface="Times New Roman"/>
                <a:ea typeface="Times New Roman"/>
                <a:cs typeface="+mn-cs"/>
              </a:rPr>
              <a:t>В России </a:t>
            </a:r>
            <a:r>
              <a:rPr lang="ru-RU" sz="3100" b="1" dirty="0">
                <a:solidFill>
                  <a:prstClr val="black"/>
                </a:solidFill>
                <a:latin typeface="Times New Roman"/>
                <a:ea typeface="Times New Roman"/>
                <a:cs typeface="+mn-cs"/>
              </a:rPr>
              <a:t>производить </a:t>
            </a:r>
            <a:r>
              <a:rPr lang="ru-RU" sz="3100" b="1" dirty="0" smtClean="0">
                <a:solidFill>
                  <a:prstClr val="black"/>
                </a:solidFill>
                <a:latin typeface="Times New Roman"/>
                <a:ea typeface="Times New Roman"/>
                <a:cs typeface="+mn-cs"/>
              </a:rPr>
              <a:t>не выгодно</a:t>
            </a:r>
            <a:r>
              <a:rPr lang="ru-RU" sz="3100" b="1" dirty="0">
                <a:solidFill>
                  <a:prstClr val="black"/>
                </a:solidFill>
                <a:latin typeface="Times New Roman"/>
                <a:ea typeface="Times New Roman"/>
                <a:cs typeface="+mn-cs"/>
              </a:rPr>
              <a:t>!</a:t>
            </a:r>
            <a:br>
              <a:rPr lang="ru-RU" sz="3100" b="1" dirty="0">
                <a:solidFill>
                  <a:prstClr val="black"/>
                </a:solidFill>
                <a:latin typeface="Times New Roman"/>
                <a:ea typeface="Times New Roman"/>
                <a:cs typeface="+mn-cs"/>
              </a:rPr>
            </a:br>
            <a:r>
              <a:rPr lang="ru-RU" sz="3100" b="1" dirty="0" smtClean="0">
                <a:solidFill>
                  <a:prstClr val="black"/>
                </a:solidFill>
                <a:latin typeface="Times New Roman"/>
                <a:ea typeface="Times New Roman"/>
                <a:cs typeface="+mn-cs"/>
              </a:rPr>
              <a:t/>
            </a:r>
            <a:br>
              <a:rPr lang="ru-RU" sz="3100" b="1" dirty="0" smtClean="0">
                <a:solidFill>
                  <a:prstClr val="black"/>
                </a:solidFill>
                <a:latin typeface="Times New Roman"/>
                <a:ea typeface="Times New Roman"/>
                <a:cs typeface="+mn-cs"/>
              </a:rPr>
            </a:br>
            <a:r>
              <a:rPr lang="ru-RU" sz="3100" b="1" dirty="0" smtClean="0">
                <a:solidFill>
                  <a:prstClr val="black"/>
                </a:solidFill>
                <a:latin typeface="Times New Roman"/>
                <a:ea typeface="Times New Roman"/>
                <a:cs typeface="+mn-cs"/>
              </a:rPr>
              <a:t>Пример 1. Почему принадлежащий </a:t>
            </a:r>
            <a:br>
              <a:rPr lang="ru-RU" sz="3100" b="1" dirty="0" smtClean="0">
                <a:solidFill>
                  <a:prstClr val="black"/>
                </a:solidFill>
                <a:latin typeface="Times New Roman"/>
                <a:ea typeface="Times New Roman"/>
                <a:cs typeface="+mn-cs"/>
              </a:rPr>
            </a:br>
            <a:r>
              <a:rPr lang="ru-RU" sz="3100" b="1" dirty="0" smtClean="0">
                <a:solidFill>
                  <a:prstClr val="black"/>
                </a:solidFill>
                <a:latin typeface="Times New Roman"/>
                <a:ea typeface="Times New Roman"/>
                <a:cs typeface="+mn-cs"/>
              </a:rPr>
              <a:t>россиянам завод из Канады не переводят в Россию</a:t>
            </a:r>
            <a:br>
              <a:rPr lang="ru-RU" sz="3100" b="1" dirty="0" smtClean="0">
                <a:solidFill>
                  <a:prstClr val="black"/>
                </a:solidFill>
                <a:latin typeface="Times New Roman"/>
                <a:ea typeface="Times New Roman"/>
                <a:cs typeface="+mn-cs"/>
              </a:rPr>
            </a:br>
            <a:r>
              <a:rPr lang="ru-RU" sz="2700" b="1" dirty="0" smtClean="0">
                <a:solidFill>
                  <a:prstClr val="black"/>
                </a:solidFill>
                <a:latin typeface="Times New Roman"/>
                <a:ea typeface="Times New Roman"/>
                <a:cs typeface="+mn-cs"/>
              </a:rPr>
              <a:t>(Данные за 2012 год)</a:t>
            </a:r>
            <a:br>
              <a:rPr lang="ru-RU" sz="2700" b="1" dirty="0" smtClean="0">
                <a:solidFill>
                  <a:prstClr val="black"/>
                </a:solidFill>
                <a:latin typeface="Times New Roman"/>
                <a:ea typeface="Times New Roman"/>
                <a:cs typeface="+mn-cs"/>
              </a:rPr>
            </a:br>
            <a:r>
              <a:rPr lang="ru-RU" sz="3100" b="1" dirty="0" smtClean="0">
                <a:solidFill>
                  <a:prstClr val="black"/>
                </a:solidFill>
                <a:latin typeface="Times New Roman"/>
                <a:ea typeface="Times New Roman"/>
                <a:cs typeface="+mn-cs"/>
              </a:rPr>
              <a:t> </a:t>
            </a:r>
            <a:br>
              <a:rPr lang="ru-RU" sz="3100" b="1" dirty="0" smtClean="0">
                <a:solidFill>
                  <a:prstClr val="black"/>
                </a:solidFill>
                <a:latin typeface="Times New Roman"/>
                <a:ea typeface="Times New Roman"/>
                <a:cs typeface="+mn-cs"/>
              </a:rPr>
            </a:br>
            <a:endParaRPr lang="ru-RU" sz="3100" b="1" dirty="0"/>
          </a:p>
        </p:txBody>
      </p:sp>
      <p:graphicFrame>
        <p:nvGraphicFramePr>
          <p:cNvPr id="12" name="Объект 11"/>
          <p:cNvGraphicFramePr>
            <a:graphicFrameLocks noGrp="1"/>
          </p:cNvGraphicFramePr>
          <p:nvPr>
            <p:ph idx="1"/>
            <p:extLst>
              <p:ext uri="{D42A27DB-BD31-4B8C-83A1-F6EECF244321}">
                <p14:modId xmlns:p14="http://schemas.microsoft.com/office/powerpoint/2010/main" val="1684322884"/>
              </p:ext>
            </p:extLst>
          </p:nvPr>
        </p:nvGraphicFramePr>
        <p:xfrm>
          <a:off x="1547664" y="2924944"/>
          <a:ext cx="5960317" cy="3018480"/>
        </p:xfrm>
        <a:graphic>
          <a:graphicData uri="http://schemas.openxmlformats.org/drawingml/2006/table">
            <a:tbl>
              <a:tblPr/>
              <a:tblGrid>
                <a:gridCol w="2887252"/>
                <a:gridCol w="1500799"/>
                <a:gridCol w="1572266"/>
              </a:tblGrid>
              <a:tr h="503080">
                <a:tc>
                  <a:txBody>
                    <a:bodyPr/>
                    <a:lstStyle/>
                    <a:p>
                      <a:pPr algn="ctr" fontAlgn="b"/>
                      <a:r>
                        <a:rPr lang="ru-RU" sz="2800" b="1" i="0" u="none" strike="noStrike" dirty="0">
                          <a:solidFill>
                            <a:srgbClr val="000000"/>
                          </a:solidFill>
                          <a:effectLst/>
                          <a:latin typeface="Calibri"/>
                        </a:rPr>
                        <a:t>Показатель</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800" b="1" i="0" u="none" strike="noStrike" dirty="0">
                          <a:solidFill>
                            <a:srgbClr val="000000"/>
                          </a:solidFill>
                          <a:effectLst/>
                          <a:latin typeface="Calibri"/>
                        </a:rPr>
                        <a:t>Россия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800" b="1" i="0" u="none" strike="noStrike" dirty="0">
                          <a:solidFill>
                            <a:srgbClr val="000000"/>
                          </a:solidFill>
                          <a:effectLst/>
                          <a:latin typeface="Calibri"/>
                        </a:rPr>
                        <a:t>Канада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3080">
                <a:tc>
                  <a:txBody>
                    <a:bodyPr/>
                    <a:lstStyle/>
                    <a:p>
                      <a:pPr algn="l" fontAlgn="b"/>
                      <a:r>
                        <a:rPr lang="ru-RU" sz="2400" b="1" i="0" u="none" strike="noStrike" dirty="0" smtClean="0">
                          <a:solidFill>
                            <a:srgbClr val="000000"/>
                          </a:solidFill>
                          <a:effectLst/>
                          <a:latin typeface="Calibri"/>
                        </a:rPr>
                        <a:t>Налоговая нагрузка</a:t>
                      </a:r>
                      <a:endParaRPr lang="ru-RU" sz="24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400" b="1" i="0" u="none" strike="noStrike" dirty="0">
                          <a:solidFill>
                            <a:srgbClr val="000000"/>
                          </a:solidFill>
                          <a:effectLst/>
                          <a:latin typeface="Calibri"/>
                        </a:rPr>
                        <a:t>$74 млн.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400" b="1" i="0" u="none" strike="noStrike" dirty="0">
                          <a:solidFill>
                            <a:srgbClr val="000000"/>
                          </a:solidFill>
                          <a:effectLst/>
                          <a:latin typeface="Calibri"/>
                        </a:rPr>
                        <a:t>$47,9 млн.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3080">
                <a:tc>
                  <a:txBody>
                    <a:bodyPr/>
                    <a:lstStyle/>
                    <a:p>
                      <a:pPr algn="l" fontAlgn="b"/>
                      <a:r>
                        <a:rPr lang="ru-RU" sz="2400" b="1" i="0" u="none" strike="noStrike" dirty="0">
                          <a:solidFill>
                            <a:srgbClr val="000000"/>
                          </a:solidFill>
                          <a:effectLst/>
                          <a:latin typeface="Calibri"/>
                        </a:rPr>
                        <a:t>Число бухгалтеров</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400" b="1" i="0" u="none" strike="noStrike">
                          <a:solidFill>
                            <a:srgbClr val="000000"/>
                          </a:solidFill>
                          <a:effectLst/>
                          <a:latin typeface="Calibri"/>
                        </a:rPr>
                        <a:t>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400" b="1" i="0" u="none" strike="noStrike" dirty="0">
                          <a:solidFill>
                            <a:srgbClr val="000000"/>
                          </a:solidFill>
                          <a:effectLst/>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3080">
                <a:tc>
                  <a:txBody>
                    <a:bodyPr/>
                    <a:lstStyle/>
                    <a:p>
                      <a:pPr algn="l" fontAlgn="b"/>
                      <a:r>
                        <a:rPr lang="ru-RU" sz="2400" b="1" i="0" u="none" strike="noStrike" dirty="0">
                          <a:solidFill>
                            <a:srgbClr val="000000"/>
                          </a:solidFill>
                          <a:effectLst/>
                          <a:latin typeface="Calibri"/>
                        </a:rPr>
                        <a:t>Ставка по кредитам</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400" b="1" i="0" u="none" strike="noStrike">
                          <a:solidFill>
                            <a:srgbClr val="000000"/>
                          </a:solidFill>
                          <a:effectLst/>
                          <a:latin typeface="Calibri"/>
                        </a:rPr>
                        <a:t>11,20%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400" b="1" i="0" u="none" strike="noStrike" dirty="0">
                          <a:solidFill>
                            <a:srgbClr val="000000"/>
                          </a:solidFill>
                          <a:effectLst/>
                          <a:latin typeface="Calibri"/>
                        </a:rPr>
                        <a:t>3,20%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3080">
                <a:tc>
                  <a:txBody>
                    <a:bodyPr/>
                    <a:lstStyle/>
                    <a:p>
                      <a:pPr algn="l" fontAlgn="b"/>
                      <a:r>
                        <a:rPr lang="ru-RU" sz="2400" b="1" i="0" u="none" strike="noStrike" dirty="0">
                          <a:solidFill>
                            <a:srgbClr val="000000"/>
                          </a:solidFill>
                          <a:effectLst/>
                          <a:latin typeface="Calibri"/>
                        </a:rPr>
                        <a:t>Прибыль</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4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400" b="1" i="0" u="none" strike="noStrike" dirty="0">
                          <a:solidFill>
                            <a:srgbClr val="000000"/>
                          </a:solidFill>
                          <a:effectLst/>
                          <a:latin typeface="Calibri"/>
                        </a:rPr>
                        <a:t>$16,4 млн.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3080">
                <a:tc>
                  <a:txBody>
                    <a:bodyPr/>
                    <a:lstStyle/>
                    <a:p>
                      <a:pPr algn="l" fontAlgn="b"/>
                      <a:r>
                        <a:rPr lang="ru-RU" sz="2400" b="1" i="0" u="none" strike="noStrike" dirty="0">
                          <a:solidFill>
                            <a:srgbClr val="000000"/>
                          </a:solidFill>
                          <a:effectLst/>
                          <a:latin typeface="Calibri"/>
                        </a:rPr>
                        <a:t>Убыток</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400" b="1" i="0" u="none" strike="noStrike">
                          <a:solidFill>
                            <a:srgbClr val="000000"/>
                          </a:solidFill>
                          <a:effectLst/>
                          <a:latin typeface="Calibri"/>
                        </a:rPr>
                        <a:t>$21,7 млн.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24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Прямоугольник 7"/>
          <p:cNvSpPr>
            <a:spLocks noChangeArrowheads="1"/>
          </p:cNvSpPr>
          <p:nvPr/>
        </p:nvSpPr>
        <p:spPr bwMode="auto">
          <a:xfrm>
            <a:off x="8758116" y="6488113"/>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t>4</a:t>
            </a:r>
            <a:endParaRPr lang="ru-RU" altLang="ru-RU" sz="1800" dirty="0"/>
          </a:p>
        </p:txBody>
      </p:sp>
      <p:sp>
        <p:nvSpPr>
          <p:cNvPr id="7"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9"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932841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0" y="260648"/>
            <a:ext cx="9143999" cy="580926"/>
          </a:xfrm>
        </p:spPr>
        <p:txBody>
          <a:bodyPr>
            <a:normAutofit fontScale="90000"/>
          </a:bodyPr>
          <a:lstStyle/>
          <a:p>
            <a:pPr lvl="0">
              <a:spcBef>
                <a:spcPct val="20000"/>
              </a:spcBef>
            </a:pP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a:solidFill>
                  <a:prstClr val="black"/>
                </a:solidFill>
                <a:latin typeface="Times New Roman"/>
                <a:ea typeface="Times New Roman"/>
                <a:cs typeface="+mn-cs"/>
              </a:rPr>
              <a:t/>
            </a:r>
            <a:br>
              <a:rPr lang="ru-RU" sz="1800" dirty="0">
                <a:solidFill>
                  <a:prstClr val="black"/>
                </a:solidFill>
                <a:latin typeface="Times New Roman"/>
                <a:ea typeface="Times New Roman"/>
                <a:cs typeface="+mn-cs"/>
              </a:rPr>
            </a:b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a:solidFill>
                  <a:prstClr val="black"/>
                </a:solidFill>
                <a:latin typeface="Times New Roman"/>
                <a:ea typeface="Times New Roman"/>
                <a:cs typeface="+mn-cs"/>
              </a:rPr>
              <a:t/>
            </a:r>
            <a:br>
              <a:rPr lang="ru-RU" sz="1800" dirty="0">
                <a:solidFill>
                  <a:prstClr val="black"/>
                </a:solidFill>
                <a:latin typeface="Times New Roman"/>
                <a:ea typeface="Times New Roman"/>
                <a:cs typeface="+mn-cs"/>
              </a:rPr>
            </a:b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a:solidFill>
                  <a:prstClr val="black"/>
                </a:solidFill>
                <a:latin typeface="Times New Roman"/>
                <a:ea typeface="Times New Roman"/>
                <a:cs typeface="+mn-cs"/>
              </a:rPr>
              <a:t/>
            </a:r>
            <a:br>
              <a:rPr lang="ru-RU" sz="1800" dirty="0">
                <a:solidFill>
                  <a:prstClr val="black"/>
                </a:solidFill>
                <a:latin typeface="Times New Roman"/>
                <a:ea typeface="Times New Roman"/>
                <a:cs typeface="+mn-cs"/>
              </a:rPr>
            </a:b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a:solidFill>
                  <a:prstClr val="black"/>
                </a:solidFill>
                <a:latin typeface="Times New Roman"/>
                <a:ea typeface="Times New Roman"/>
                <a:cs typeface="+mn-cs"/>
              </a:rPr>
              <a:t/>
            </a:r>
            <a:br>
              <a:rPr lang="ru-RU" sz="1800" dirty="0">
                <a:solidFill>
                  <a:prstClr val="black"/>
                </a:solidFill>
                <a:latin typeface="Times New Roman"/>
                <a:ea typeface="Times New Roman"/>
                <a:cs typeface="+mn-cs"/>
              </a:rPr>
            </a:br>
            <a:r>
              <a:rPr lang="ru-RU" sz="1800" dirty="0" smtClean="0">
                <a:solidFill>
                  <a:prstClr val="black"/>
                </a:solidFill>
                <a:latin typeface="Times New Roman"/>
                <a:ea typeface="Times New Roman"/>
                <a:cs typeface="+mn-cs"/>
              </a:rPr>
              <a:t/>
            </a:r>
            <a:br>
              <a:rPr lang="ru-RU" sz="1800" dirty="0" smtClean="0">
                <a:solidFill>
                  <a:prstClr val="black"/>
                </a:solidFill>
                <a:latin typeface="Times New Roman"/>
                <a:ea typeface="Times New Roman"/>
                <a:cs typeface="+mn-cs"/>
              </a:rPr>
            </a:br>
            <a:r>
              <a:rPr lang="ru-RU" sz="1800" dirty="0">
                <a:solidFill>
                  <a:prstClr val="black"/>
                </a:solidFill>
                <a:latin typeface="Times New Roman"/>
                <a:ea typeface="Times New Roman"/>
                <a:cs typeface="+mn-cs"/>
              </a:rPr>
              <a:t/>
            </a:r>
            <a:br>
              <a:rPr lang="ru-RU" sz="1800" dirty="0">
                <a:solidFill>
                  <a:prstClr val="black"/>
                </a:solidFill>
                <a:latin typeface="Times New Roman"/>
                <a:ea typeface="Times New Roman"/>
                <a:cs typeface="+mn-cs"/>
              </a:rPr>
            </a:br>
            <a:r>
              <a:rPr lang="ru-RU" sz="3100" b="1" dirty="0" smtClean="0">
                <a:solidFill>
                  <a:prstClr val="black"/>
                </a:solidFill>
                <a:latin typeface="Times New Roman"/>
                <a:ea typeface="Times New Roman"/>
                <a:cs typeface="+mn-cs"/>
              </a:rPr>
              <a:t>В России </a:t>
            </a:r>
            <a:r>
              <a:rPr lang="ru-RU" sz="3100" b="1" dirty="0">
                <a:solidFill>
                  <a:prstClr val="black"/>
                </a:solidFill>
                <a:latin typeface="Times New Roman"/>
                <a:ea typeface="Times New Roman"/>
                <a:cs typeface="+mn-cs"/>
              </a:rPr>
              <a:t>производить </a:t>
            </a:r>
            <a:r>
              <a:rPr lang="ru-RU" sz="3100" b="1" dirty="0" smtClean="0">
                <a:solidFill>
                  <a:prstClr val="black"/>
                </a:solidFill>
                <a:latin typeface="Times New Roman"/>
                <a:ea typeface="Times New Roman"/>
                <a:cs typeface="+mn-cs"/>
              </a:rPr>
              <a:t>не выгодно</a:t>
            </a:r>
            <a:r>
              <a:rPr lang="ru-RU" sz="3100" b="1" dirty="0">
                <a:solidFill>
                  <a:prstClr val="black"/>
                </a:solidFill>
                <a:latin typeface="Times New Roman"/>
                <a:ea typeface="Times New Roman"/>
                <a:cs typeface="+mn-cs"/>
              </a:rPr>
              <a:t>!</a:t>
            </a:r>
            <a:br>
              <a:rPr lang="ru-RU" sz="3100" b="1" dirty="0">
                <a:solidFill>
                  <a:prstClr val="black"/>
                </a:solidFill>
                <a:latin typeface="Times New Roman"/>
                <a:ea typeface="Times New Roman"/>
                <a:cs typeface="+mn-cs"/>
              </a:rPr>
            </a:br>
            <a:r>
              <a:rPr lang="ru-RU" sz="900" b="1" dirty="0" smtClean="0">
                <a:solidFill>
                  <a:prstClr val="black"/>
                </a:solidFill>
                <a:latin typeface="Times New Roman"/>
                <a:ea typeface="Times New Roman"/>
                <a:cs typeface="+mn-cs"/>
              </a:rPr>
              <a:t>0</a:t>
            </a:r>
            <a:r>
              <a:rPr lang="ru-RU" sz="3100" b="1" dirty="0" smtClean="0">
                <a:solidFill>
                  <a:prstClr val="black"/>
                </a:solidFill>
                <a:latin typeface="Times New Roman"/>
                <a:ea typeface="Times New Roman"/>
                <a:cs typeface="+mn-cs"/>
              </a:rPr>
              <a:t/>
            </a:r>
            <a:br>
              <a:rPr lang="ru-RU" sz="3100" b="1" dirty="0" smtClean="0">
                <a:solidFill>
                  <a:prstClr val="black"/>
                </a:solidFill>
                <a:latin typeface="Times New Roman"/>
                <a:ea typeface="Times New Roman"/>
                <a:cs typeface="+mn-cs"/>
              </a:rPr>
            </a:br>
            <a:r>
              <a:rPr lang="ru-RU" sz="2700" b="1" dirty="0" smtClean="0">
                <a:solidFill>
                  <a:prstClr val="black"/>
                </a:solidFill>
                <a:latin typeface="Times New Roman"/>
                <a:ea typeface="Times New Roman"/>
                <a:cs typeface="+mn-cs"/>
              </a:rPr>
              <a:t>Пример 2. Налоговая нагрузка на предприятие </a:t>
            </a:r>
            <a:r>
              <a:rPr lang="ru-RU" sz="2700" b="1" smtClean="0">
                <a:solidFill>
                  <a:prstClr val="black"/>
                </a:solidFill>
                <a:latin typeface="Times New Roman"/>
                <a:ea typeface="Times New Roman"/>
                <a:cs typeface="+mn-cs"/>
              </a:rPr>
              <a:t>в России</a:t>
            </a:r>
            <a:br>
              <a:rPr lang="ru-RU" sz="2700" b="1" smtClean="0">
                <a:solidFill>
                  <a:prstClr val="black"/>
                </a:solidFill>
                <a:latin typeface="Times New Roman"/>
                <a:ea typeface="Times New Roman"/>
                <a:cs typeface="+mn-cs"/>
              </a:rPr>
            </a:br>
            <a:r>
              <a:rPr lang="ru-RU" sz="2700" b="1" smtClean="0">
                <a:solidFill>
                  <a:prstClr val="black"/>
                </a:solidFill>
                <a:latin typeface="Times New Roman"/>
                <a:ea typeface="Times New Roman"/>
                <a:cs typeface="+mn-cs"/>
              </a:rPr>
              <a:t> </a:t>
            </a:r>
            <a:r>
              <a:rPr lang="ru-RU" sz="2700" b="1" dirty="0" smtClean="0">
                <a:solidFill>
                  <a:prstClr val="black"/>
                </a:solidFill>
                <a:latin typeface="Times New Roman"/>
                <a:ea typeface="Times New Roman"/>
                <a:cs typeface="+mn-cs"/>
              </a:rPr>
              <a:t>в 8 раз выше, чем на такое же в США</a:t>
            </a:r>
            <a:r>
              <a:rPr lang="ru-RU" sz="3100" b="1" dirty="0" smtClean="0">
                <a:solidFill>
                  <a:prstClr val="black"/>
                </a:solidFill>
                <a:latin typeface="Times New Roman"/>
                <a:ea typeface="Times New Roman"/>
                <a:cs typeface="+mn-cs"/>
              </a:rPr>
              <a:t/>
            </a:r>
            <a:br>
              <a:rPr lang="ru-RU" sz="3100" b="1" dirty="0" smtClean="0">
                <a:solidFill>
                  <a:prstClr val="black"/>
                </a:solidFill>
                <a:latin typeface="Times New Roman"/>
                <a:ea typeface="Times New Roman"/>
                <a:cs typeface="+mn-cs"/>
              </a:rPr>
            </a:br>
            <a:r>
              <a:rPr lang="ru-RU" sz="2200" b="1" dirty="0" smtClean="0">
                <a:solidFill>
                  <a:prstClr val="black"/>
                </a:solidFill>
                <a:latin typeface="Times New Roman"/>
                <a:ea typeface="Times New Roman"/>
                <a:cs typeface="+mn-cs"/>
              </a:rPr>
              <a:t>(Для модельного предприятия, предложенного Минфином России, </a:t>
            </a:r>
            <a:r>
              <a:rPr lang="en-US" sz="2200" b="1" dirty="0" smtClean="0">
                <a:solidFill>
                  <a:prstClr val="black"/>
                </a:solidFill>
                <a:latin typeface="Times New Roman"/>
                <a:ea typeface="Times New Roman"/>
                <a:cs typeface="+mn-cs"/>
              </a:rPr>
              <a:t>$1=30</a:t>
            </a:r>
            <a:r>
              <a:rPr lang="ru-RU" sz="2200" b="1" dirty="0" smtClean="0">
                <a:solidFill>
                  <a:prstClr val="black"/>
                </a:solidFill>
                <a:latin typeface="Times New Roman"/>
                <a:ea typeface="Times New Roman"/>
                <a:cs typeface="+mn-cs"/>
              </a:rPr>
              <a:t> руб.)</a:t>
            </a:r>
            <a:br>
              <a:rPr lang="ru-RU" sz="2200" b="1" dirty="0" smtClean="0">
                <a:solidFill>
                  <a:prstClr val="black"/>
                </a:solidFill>
                <a:latin typeface="Times New Roman"/>
                <a:ea typeface="Times New Roman"/>
                <a:cs typeface="+mn-cs"/>
              </a:rPr>
            </a:br>
            <a:r>
              <a:rPr lang="ru-RU" sz="3100" b="1" dirty="0" smtClean="0">
                <a:solidFill>
                  <a:prstClr val="black"/>
                </a:solidFill>
                <a:latin typeface="Times New Roman"/>
                <a:ea typeface="Times New Roman"/>
                <a:cs typeface="+mn-cs"/>
              </a:rPr>
              <a:t> </a:t>
            </a:r>
            <a:br>
              <a:rPr lang="ru-RU" sz="3100" b="1" dirty="0" smtClean="0">
                <a:solidFill>
                  <a:prstClr val="black"/>
                </a:solidFill>
                <a:latin typeface="Times New Roman"/>
                <a:ea typeface="Times New Roman"/>
                <a:cs typeface="+mn-cs"/>
              </a:rPr>
            </a:br>
            <a:endParaRPr lang="ru-RU" sz="3100" b="1" dirty="0"/>
          </a:p>
        </p:txBody>
      </p:sp>
      <p:sp>
        <p:nvSpPr>
          <p:cNvPr id="9" name="Прямоугольник 7"/>
          <p:cNvSpPr>
            <a:spLocks noChangeArrowheads="1"/>
          </p:cNvSpPr>
          <p:nvPr/>
        </p:nvSpPr>
        <p:spPr bwMode="auto">
          <a:xfrm>
            <a:off x="8758116" y="6488113"/>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a:solidFill>
                  <a:prstClr val="black"/>
                </a:solidFill>
              </a:rPr>
              <a:t>5</a:t>
            </a:r>
          </a:p>
        </p:txBody>
      </p:sp>
      <p:graphicFrame>
        <p:nvGraphicFramePr>
          <p:cNvPr id="13" name="Таблица 12"/>
          <p:cNvGraphicFramePr>
            <a:graphicFrameLocks noGrp="1"/>
          </p:cNvGraphicFramePr>
          <p:nvPr>
            <p:extLst>
              <p:ext uri="{D42A27DB-BD31-4B8C-83A1-F6EECF244321}">
                <p14:modId xmlns:p14="http://schemas.microsoft.com/office/powerpoint/2010/main" val="2864705369"/>
              </p:ext>
            </p:extLst>
          </p:nvPr>
        </p:nvGraphicFramePr>
        <p:xfrm>
          <a:off x="1043607" y="2484158"/>
          <a:ext cx="7714507" cy="3521925"/>
        </p:xfrm>
        <a:graphic>
          <a:graphicData uri="http://schemas.openxmlformats.org/drawingml/2006/table">
            <a:tbl>
              <a:tblPr/>
              <a:tblGrid>
                <a:gridCol w="2921027"/>
                <a:gridCol w="1198370"/>
                <a:gridCol w="1198370"/>
                <a:gridCol w="1198370"/>
                <a:gridCol w="1198370"/>
              </a:tblGrid>
              <a:tr h="303669">
                <a:tc rowSpan="2">
                  <a:txBody>
                    <a:bodyPr/>
                    <a:lstStyle/>
                    <a:p>
                      <a:pPr algn="ctr" fontAlgn="b"/>
                      <a:r>
                        <a:rPr lang="ru-RU" sz="2000" b="1" i="0" u="none" strike="noStrike" dirty="0">
                          <a:solidFill>
                            <a:srgbClr val="000000"/>
                          </a:solidFill>
                          <a:effectLst/>
                          <a:latin typeface="Calibri"/>
                        </a:rPr>
                        <a:t>Налог</a:t>
                      </a:r>
                    </a:p>
                    <a:p>
                      <a:pPr algn="l" fontAlgn="b"/>
                      <a:r>
                        <a:rPr lang="ru-RU" sz="20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ru-RU" sz="2000" b="1" i="0" u="none" strike="noStrike">
                          <a:solidFill>
                            <a:srgbClr val="000000"/>
                          </a:solidFill>
                          <a:effectLst/>
                          <a:latin typeface="Calibri"/>
                        </a:rPr>
                        <a:t>Россия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b"/>
                      <a:r>
                        <a:rPr lang="ru-RU" sz="2000" b="1" i="0" u="none" strike="noStrike">
                          <a:solidFill>
                            <a:srgbClr val="000000"/>
                          </a:solidFill>
                          <a:effectLst/>
                          <a:latin typeface="Calibri"/>
                        </a:rPr>
                        <a:t>США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r>
              <a:tr h="303669">
                <a:tc vMerge="1">
                  <a:txBody>
                    <a:bodyPr/>
                    <a:lstStyle/>
                    <a:p>
                      <a:pPr algn="l" fontAlgn="b"/>
                      <a:endParaRPr lang="ru-RU" sz="20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Ставка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тыс. руб.</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Ставка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dirty="0">
                          <a:solidFill>
                            <a:srgbClr val="000000"/>
                          </a:solidFill>
                          <a:effectLst/>
                          <a:latin typeface="Calibri"/>
                        </a:rPr>
                        <a:t>тыс. руб.</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200">
                <a:tc>
                  <a:txBody>
                    <a:bodyPr/>
                    <a:lstStyle/>
                    <a:p>
                      <a:pPr algn="l" fontAlgn="b"/>
                      <a:r>
                        <a:rPr lang="ru-RU" sz="2000" b="1" i="0" u="none" strike="noStrike" dirty="0">
                          <a:solidFill>
                            <a:srgbClr val="000000"/>
                          </a:solidFill>
                          <a:effectLst/>
                          <a:latin typeface="Calibri"/>
                        </a:rPr>
                        <a:t>Подоходный налог</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dirty="0">
                          <a:solidFill>
                            <a:srgbClr val="000000"/>
                          </a:solidFill>
                          <a:effectLst/>
                          <a:latin typeface="Calibri"/>
                        </a:rPr>
                        <a:t>2.600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10-39,6%*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607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669">
                <a:tc>
                  <a:txBody>
                    <a:bodyPr/>
                    <a:lstStyle/>
                    <a:p>
                      <a:pPr algn="l" fontAlgn="b"/>
                      <a:r>
                        <a:rPr lang="ru-RU" sz="2000" b="1" i="0" u="none" strike="noStrike">
                          <a:solidFill>
                            <a:srgbClr val="000000"/>
                          </a:solidFill>
                          <a:effectLst/>
                          <a:latin typeface="Calibri"/>
                        </a:rPr>
                        <a:t>Социальные взносы</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6.000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13,30%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2.660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669">
                <a:tc>
                  <a:txBody>
                    <a:bodyPr/>
                    <a:lstStyle/>
                    <a:p>
                      <a:pPr algn="l" fontAlgn="b"/>
                      <a:r>
                        <a:rPr lang="ru-RU" sz="2000" b="1" i="0" u="none" strike="noStrike" dirty="0">
                          <a:solidFill>
                            <a:srgbClr val="000000"/>
                          </a:solidFill>
                          <a:effectLst/>
                          <a:latin typeface="Calibri"/>
                        </a:rPr>
                        <a:t>Налог на </a:t>
                      </a:r>
                      <a:r>
                        <a:rPr lang="ru-RU" sz="2000" b="1" i="0" u="none" strike="noStrike" dirty="0" smtClean="0">
                          <a:solidFill>
                            <a:srgbClr val="000000"/>
                          </a:solidFill>
                          <a:effectLst/>
                          <a:latin typeface="Calibri"/>
                        </a:rPr>
                        <a:t>прибыль</a:t>
                      </a:r>
                      <a:endParaRPr lang="ru-RU" sz="20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8.800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15-38%**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669">
                <a:tc>
                  <a:txBody>
                    <a:bodyPr/>
                    <a:lstStyle/>
                    <a:p>
                      <a:pPr algn="l" fontAlgn="b"/>
                      <a:r>
                        <a:rPr lang="ru-RU" sz="2000" b="1" i="0" u="none" strike="noStrike">
                          <a:solidFill>
                            <a:srgbClr val="000000"/>
                          </a:solidFill>
                          <a:effectLst/>
                          <a:latin typeface="Calibri"/>
                        </a:rPr>
                        <a:t>НДС</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6.100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669">
                <a:tc>
                  <a:txBody>
                    <a:bodyPr/>
                    <a:lstStyle/>
                    <a:p>
                      <a:pPr algn="l" fontAlgn="b"/>
                      <a:r>
                        <a:rPr lang="ru-RU" sz="2000" b="1" i="0" u="none" strike="noStrike">
                          <a:solidFill>
                            <a:srgbClr val="000000"/>
                          </a:solidFill>
                          <a:effectLst/>
                          <a:latin typeface="Calibri"/>
                        </a:rPr>
                        <a:t>Налог на имущество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2,20%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2.200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669">
                <a:tc>
                  <a:txBody>
                    <a:bodyPr/>
                    <a:lstStyle/>
                    <a:p>
                      <a:pPr algn="l" fontAlgn="b"/>
                      <a:r>
                        <a:rPr lang="ru-RU" sz="2000" b="1" i="0" u="none" strike="noStrike">
                          <a:solidFill>
                            <a:srgbClr val="000000"/>
                          </a:solidFill>
                          <a:effectLst/>
                          <a:latin typeface="Calibri"/>
                        </a:rPr>
                        <a:t>ИТОГО к уплате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25.700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2000" b="1" i="0" u="none" strike="noStrike">
                          <a:solidFill>
                            <a:srgbClr val="000000"/>
                          </a:solidFill>
                          <a:effectLst/>
                          <a:latin typeface="Calibri"/>
                        </a:rPr>
                        <a:t>3.267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669">
                <a:tc gridSpan="4">
                  <a:txBody>
                    <a:bodyPr/>
                    <a:lstStyle/>
                    <a:p>
                      <a:pPr algn="l" fontAlgn="b"/>
                      <a:r>
                        <a:rPr lang="ru-RU" sz="2000" b="1" i="0" u="none" strike="noStrike" dirty="0">
                          <a:solidFill>
                            <a:srgbClr val="000000"/>
                          </a:solidFill>
                          <a:effectLst/>
                          <a:latin typeface="Calibri"/>
                        </a:rPr>
                        <a:t>* Годовой доход до $8.500 налогом не облагается;</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l" fontAlgn="b"/>
                      <a:endParaRPr lang="ru-RU" sz="2000" b="1"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551622">
                <a:tc gridSpan="5">
                  <a:txBody>
                    <a:bodyPr/>
                    <a:lstStyle/>
                    <a:p>
                      <a:pPr algn="l" fontAlgn="b"/>
                      <a:r>
                        <a:rPr lang="ru-RU" sz="2000" b="1" i="0" u="none" strike="noStrike" dirty="0">
                          <a:solidFill>
                            <a:srgbClr val="000000"/>
                          </a:solidFill>
                          <a:effectLst/>
                          <a:latin typeface="Calibri"/>
                        </a:rPr>
                        <a:t>** Расходы на оборудование до $2 млн. в год списываются на себестоимость</a:t>
                      </a:r>
                    </a:p>
                  </a:txBody>
                  <a:tcPr marL="9525" marR="9525" marT="9525" marB="0" anchor="b">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8"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10"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9288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0376"/>
            <a:ext cx="8229600" cy="746376"/>
          </a:xfrm>
        </p:spPr>
        <p:txBody>
          <a:bodyPr>
            <a:noAutofit/>
          </a:bodyPr>
          <a:lstStyle/>
          <a:p>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Собираемость </a:t>
            </a:r>
            <a:r>
              <a:rPr lang="ru-RU" sz="2800" b="1" dirty="0">
                <a:latin typeface="Times New Roman" panose="02020603050405020304" pitchFamily="18" charset="0"/>
                <a:cs typeface="Times New Roman" panose="02020603050405020304" pitchFamily="18" charset="0"/>
              </a:rPr>
              <a:t>налогов и взносов </a:t>
            </a:r>
            <a:r>
              <a:rPr lang="ru-RU" sz="2800" b="1" dirty="0" smtClean="0">
                <a:latin typeface="Times New Roman" panose="02020603050405020304" pitchFamily="18" charset="0"/>
                <a:cs typeface="Times New Roman" panose="02020603050405020304" pitchFamily="18" charset="0"/>
              </a:rPr>
              <a:t>с доходов физических лиц не </a:t>
            </a:r>
            <a:r>
              <a:rPr lang="ru-RU" sz="2800" b="1" dirty="0">
                <a:latin typeface="Times New Roman" panose="02020603050405020304" pitchFamily="18" charset="0"/>
                <a:cs typeface="Times New Roman" panose="02020603050405020304" pitchFamily="18" charset="0"/>
              </a:rPr>
              <a:t>превышает 50%</a:t>
            </a:r>
          </a:p>
        </p:txBody>
      </p:sp>
      <p:sp>
        <p:nvSpPr>
          <p:cNvPr id="5" name="Rectangle 4"/>
          <p:cNvSpPr>
            <a:spLocks noChangeArrowheads="1"/>
          </p:cNvSpPr>
          <p:nvPr/>
        </p:nvSpPr>
        <p:spPr bwMode="auto">
          <a:xfrm>
            <a:off x="0" y="6275101"/>
            <a:ext cx="66462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ru-RU" altLang="ru-RU" sz="1600" b="1" dirty="0">
                <a:cs typeface="Arial" charset="0"/>
              </a:rPr>
              <a:t>Экспертно-аналитический Центр по модернизации и технологическому </a:t>
            </a:r>
          </a:p>
          <a:p>
            <a:pPr eaLnBrk="1" fontAlgn="base" hangingPunct="1">
              <a:spcBef>
                <a:spcPct val="0"/>
              </a:spcBef>
              <a:spcAft>
                <a:spcPct val="0"/>
              </a:spcAft>
              <a:buFontTx/>
              <a:buNone/>
            </a:pPr>
            <a:r>
              <a:rPr lang="ru-RU" altLang="ru-RU" sz="1600" b="1" dirty="0">
                <a:cs typeface="Arial" charset="0"/>
              </a:rPr>
              <a:t>развитию экономики (ЭАЦ «Модернизация»). </a:t>
            </a:r>
          </a:p>
        </p:txBody>
      </p:sp>
      <p:sp>
        <p:nvSpPr>
          <p:cNvPr id="6" name="Прямоугольник 7"/>
          <p:cNvSpPr>
            <a:spLocks noChangeArrowheads="1"/>
          </p:cNvSpPr>
          <p:nvPr/>
        </p:nvSpPr>
        <p:spPr bwMode="auto">
          <a:xfrm>
            <a:off x="8785225" y="6488113"/>
            <a:ext cx="3593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a:t>6</a:t>
            </a:r>
            <a:r>
              <a:rPr lang="ru-RU" altLang="ru-RU" sz="1800" dirty="0" smtClean="0"/>
              <a:t>.</a:t>
            </a:r>
            <a:endParaRPr lang="ru-RU" altLang="ru-RU" sz="1800" dirty="0"/>
          </a:p>
        </p:txBody>
      </p:sp>
      <p:graphicFrame>
        <p:nvGraphicFramePr>
          <p:cNvPr id="8" name="Объект 11"/>
          <p:cNvGraphicFramePr>
            <a:graphicFrameLocks noGrp="1"/>
          </p:cNvGraphicFramePr>
          <p:nvPr>
            <p:ph idx="1"/>
            <p:extLst>
              <p:ext uri="{D42A27DB-BD31-4B8C-83A1-F6EECF244321}">
                <p14:modId xmlns:p14="http://schemas.microsoft.com/office/powerpoint/2010/main" val="327154163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1413386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96088" y="-4244"/>
            <a:ext cx="8268400" cy="2062103"/>
          </a:xfrm>
          <a:prstGeom prst="rect">
            <a:avLst/>
          </a:prstGeom>
        </p:spPr>
        <p:txBody>
          <a:bodyPr wrap="square">
            <a:spAutoFit/>
          </a:bodyPr>
          <a:lstStyle/>
          <a:p>
            <a:pPr>
              <a:spcAft>
                <a:spcPts val="0"/>
              </a:spcAft>
            </a:pPr>
            <a:r>
              <a:rPr lang="ru-RU" sz="1800" b="1" dirty="0" smtClean="0">
                <a:effectLst/>
                <a:latin typeface="Times New Roman"/>
                <a:ea typeface="Times New Roman"/>
              </a:rPr>
              <a:t/>
            </a:r>
            <a:br>
              <a:rPr lang="ru-RU" sz="1800" b="1" dirty="0" smtClean="0">
                <a:effectLst/>
                <a:latin typeface="Times New Roman"/>
                <a:ea typeface="Times New Roman"/>
              </a:rPr>
            </a:br>
            <a:r>
              <a:rPr lang="ru-RU" sz="1800" b="1" dirty="0" smtClean="0">
                <a:effectLst/>
                <a:latin typeface="Times New Roman"/>
                <a:ea typeface="Times New Roman"/>
              </a:rPr>
              <a:t/>
            </a:r>
            <a:br>
              <a:rPr lang="ru-RU" sz="1800" b="1" dirty="0" smtClean="0">
                <a:effectLst/>
                <a:latin typeface="Times New Roman"/>
                <a:ea typeface="Times New Roman"/>
              </a:rPr>
            </a:br>
            <a:r>
              <a:rPr lang="ru-RU" sz="2400" b="1" dirty="0" smtClean="0">
                <a:latin typeface="Times New Roman"/>
                <a:ea typeface="Times New Roman"/>
              </a:rPr>
              <a:t>Собираемость НДС в России не превышает 30-40%</a:t>
            </a:r>
            <a:br>
              <a:rPr lang="ru-RU" sz="2400" b="1" dirty="0" smtClean="0">
                <a:latin typeface="Times New Roman"/>
                <a:ea typeface="Times New Roman"/>
              </a:rPr>
            </a:br>
            <a:r>
              <a:rPr lang="ru-RU" sz="1800" b="1" dirty="0" smtClean="0">
                <a:latin typeface="Times New Roman"/>
                <a:ea typeface="Times New Roman"/>
              </a:rPr>
              <a:t>(В Европейском союзе собираемость НДС 75%)</a:t>
            </a:r>
            <a:br>
              <a:rPr lang="ru-RU" sz="1800" b="1" dirty="0" smtClean="0">
                <a:latin typeface="Times New Roman"/>
                <a:ea typeface="Times New Roman"/>
              </a:rPr>
            </a:br>
            <a:r>
              <a:rPr lang="ru-RU" sz="1800" b="1" dirty="0" smtClean="0">
                <a:effectLst/>
                <a:latin typeface="Times New Roman"/>
                <a:ea typeface="Times New Roman"/>
              </a:rPr>
              <a:t>Расчет НДС по Курской области за 2008 год</a:t>
            </a:r>
            <a:br>
              <a:rPr lang="ru-RU" sz="1800" b="1" dirty="0" smtClean="0">
                <a:effectLst/>
                <a:latin typeface="Times New Roman"/>
                <a:ea typeface="Times New Roman"/>
              </a:rPr>
            </a:br>
            <a:r>
              <a:rPr lang="ru-RU" sz="1600" b="1" dirty="0" smtClean="0">
                <a:latin typeface="Times New Roman"/>
                <a:ea typeface="Times New Roman"/>
              </a:rPr>
              <a:t>Фактическая собираемость НДС – 22,1%  (4.214:19.183х100%)</a:t>
            </a:r>
            <a:br>
              <a:rPr lang="ru-RU" sz="1600" b="1" dirty="0" smtClean="0">
                <a:latin typeface="Times New Roman"/>
                <a:ea typeface="Times New Roman"/>
              </a:rPr>
            </a:br>
            <a:r>
              <a:rPr lang="ru-RU" sz="1600" b="1" dirty="0" smtClean="0">
                <a:latin typeface="Times New Roman"/>
                <a:ea typeface="Times New Roman"/>
              </a:rPr>
              <a:t>источник: В.Л. </a:t>
            </a:r>
            <a:r>
              <a:rPr lang="ru-RU" sz="1600" b="1" dirty="0" err="1" smtClean="0">
                <a:latin typeface="Times New Roman"/>
                <a:ea typeface="Times New Roman"/>
              </a:rPr>
              <a:t>Рыкунова</a:t>
            </a:r>
            <a:r>
              <a:rPr lang="ru-RU" sz="1600" b="1" dirty="0" smtClean="0">
                <a:latin typeface="Times New Roman"/>
                <a:ea typeface="Times New Roman"/>
              </a:rPr>
              <a:t>, </a:t>
            </a:r>
            <a:r>
              <a:rPr lang="ru-RU" sz="1600" b="1" dirty="0" err="1" smtClean="0">
                <a:latin typeface="Times New Roman"/>
                <a:ea typeface="Times New Roman"/>
              </a:rPr>
              <a:t>дисс</a:t>
            </a:r>
            <a:r>
              <a:rPr lang="ru-RU" sz="1600" b="1" dirty="0" smtClean="0">
                <a:latin typeface="Times New Roman"/>
                <a:ea typeface="Times New Roman"/>
              </a:rPr>
              <a:t>. к.э.н., Курск, 2010</a:t>
            </a:r>
            <a:endParaRPr lang="ru-RU" sz="1600" dirty="0">
              <a:effectLst/>
              <a:latin typeface="Times New Roman"/>
              <a:ea typeface="Times New Roman"/>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224868259"/>
              </p:ext>
            </p:extLst>
          </p:nvPr>
        </p:nvGraphicFramePr>
        <p:xfrm>
          <a:off x="1403648" y="2045353"/>
          <a:ext cx="6768752" cy="4226446"/>
        </p:xfrm>
        <a:graphic>
          <a:graphicData uri="http://schemas.openxmlformats.org/drawingml/2006/table">
            <a:tbl>
              <a:tblPr firstRow="1" firstCol="1" lastRow="1" lastCol="1" bandRow="1" bandCol="1"/>
              <a:tblGrid>
                <a:gridCol w="586963"/>
                <a:gridCol w="4999564"/>
                <a:gridCol w="1182225"/>
              </a:tblGrid>
              <a:tr h="325006">
                <a:tc>
                  <a:txBody>
                    <a:bodyPr/>
                    <a:lstStyle/>
                    <a:p>
                      <a:pPr>
                        <a:spcAft>
                          <a:spcPts val="0"/>
                        </a:spcAft>
                      </a:pPr>
                      <a:r>
                        <a:rPr lang="ru-RU" sz="1600" dirty="0">
                          <a:effectLst/>
                          <a:latin typeface="Times New Roman"/>
                          <a:ea typeface="Times New Roman"/>
                        </a:rPr>
                        <a:t>№ п/п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a:effectLst/>
                          <a:latin typeface="Times New Roman"/>
                          <a:ea typeface="Times New Roman"/>
                        </a:rPr>
                        <a:t>Наименование показателей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a:effectLst/>
                          <a:latin typeface="Times New Roman"/>
                          <a:ea typeface="Times New Roman"/>
                        </a:rPr>
                        <a:t>Сумма,  млн. руб.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006">
                <a:tc>
                  <a:txBody>
                    <a:bodyPr/>
                    <a:lstStyle/>
                    <a:p>
                      <a:pPr>
                        <a:spcAft>
                          <a:spcPts val="0"/>
                        </a:spcAft>
                      </a:pPr>
                      <a:r>
                        <a:rPr lang="ru-RU" sz="1600">
                          <a:effectLst/>
                          <a:latin typeface="Times New Roman"/>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9525000" algn="l"/>
                        </a:tabLst>
                      </a:pPr>
                      <a:r>
                        <a:rPr lang="ru-RU" sz="1600">
                          <a:effectLst/>
                          <a:latin typeface="Times New Roman"/>
                          <a:ea typeface="Times New Roman"/>
                        </a:rPr>
                        <a:t>Величина добавленной стоимости (сумма ФОТ, ЕСН, прибыли, амортизации) всего, в том числе: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tabLst>
                          <a:tab pos="9525000" algn="l"/>
                        </a:tabLst>
                      </a:pPr>
                      <a:endParaRPr lang="ru-RU" sz="1600" dirty="0" smtClean="0">
                        <a:effectLst/>
                        <a:latin typeface="Times New Roman"/>
                        <a:ea typeface="Times New Roman"/>
                      </a:endParaRPr>
                    </a:p>
                    <a:p>
                      <a:pPr algn="r">
                        <a:spcAft>
                          <a:spcPts val="0"/>
                        </a:spcAft>
                        <a:tabLst>
                          <a:tab pos="9525000" algn="l"/>
                        </a:tabLst>
                      </a:pPr>
                      <a:r>
                        <a:rPr lang="ru-RU" sz="1600" dirty="0" smtClean="0">
                          <a:effectLst/>
                          <a:latin typeface="Times New Roman"/>
                          <a:ea typeface="Times New Roman"/>
                        </a:rPr>
                        <a:t>139.960</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006">
                <a:tc>
                  <a:txBody>
                    <a:bodyPr/>
                    <a:lstStyle/>
                    <a:p>
                      <a:pPr>
                        <a:spcAft>
                          <a:spcPts val="0"/>
                        </a:spcAft>
                      </a:pPr>
                      <a:r>
                        <a:rPr lang="ru-RU" sz="16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spcAft>
                          <a:spcPts val="0"/>
                        </a:spcAft>
                        <a:buFontTx/>
                        <a:buChar char="-"/>
                        <a:tabLst>
                          <a:tab pos="9525000" algn="l"/>
                        </a:tabLst>
                      </a:pPr>
                      <a:r>
                        <a:rPr lang="ru-RU" sz="1600" dirty="0" smtClean="0">
                          <a:effectLst/>
                          <a:latin typeface="Times New Roman"/>
                          <a:ea typeface="Times New Roman"/>
                        </a:rPr>
                        <a:t>величина </a:t>
                      </a:r>
                      <a:r>
                        <a:rPr lang="ru-RU" sz="1600" dirty="0">
                          <a:effectLst/>
                          <a:latin typeface="Times New Roman"/>
                          <a:ea typeface="Times New Roman"/>
                        </a:rPr>
                        <a:t>добавленной стоимости, не облагаемой </a:t>
                      </a:r>
                      <a:endParaRPr lang="ru-RU" sz="1600" dirty="0" smtClean="0">
                        <a:effectLst/>
                        <a:latin typeface="Times New Roman"/>
                        <a:ea typeface="Times New Roman"/>
                      </a:endParaRPr>
                    </a:p>
                    <a:p>
                      <a:pPr marL="0" indent="0">
                        <a:spcAft>
                          <a:spcPts val="0"/>
                        </a:spcAft>
                        <a:buFontTx/>
                        <a:buNone/>
                        <a:tabLst>
                          <a:tab pos="9525000" algn="l"/>
                        </a:tabLst>
                      </a:pPr>
                      <a:r>
                        <a:rPr lang="ru-RU" sz="1600" dirty="0" smtClean="0">
                          <a:effectLst/>
                          <a:latin typeface="Times New Roman"/>
                          <a:ea typeface="Times New Roman"/>
                        </a:rPr>
                        <a:t>      </a:t>
                      </a:r>
                      <a:r>
                        <a:rPr lang="ru-RU" sz="1600" dirty="0">
                          <a:effectLst/>
                          <a:latin typeface="Times New Roman"/>
                          <a:ea typeface="Times New Roman"/>
                        </a:rPr>
                        <a:t>НДС в соответствии со статьей 149 НК РФ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tabLst>
                          <a:tab pos="9525000" algn="l"/>
                        </a:tabLst>
                      </a:pPr>
                      <a:endParaRPr lang="ru-RU" sz="1600" dirty="0" smtClean="0">
                        <a:effectLst/>
                        <a:latin typeface="Times New Roman"/>
                        <a:ea typeface="Times New Roman"/>
                      </a:endParaRPr>
                    </a:p>
                    <a:p>
                      <a:pPr algn="r">
                        <a:spcAft>
                          <a:spcPts val="0"/>
                        </a:spcAft>
                        <a:tabLst>
                          <a:tab pos="9525000" algn="l"/>
                        </a:tabLst>
                      </a:pPr>
                      <a:r>
                        <a:rPr lang="ru-RU" sz="1600" dirty="0" smtClean="0">
                          <a:effectLst/>
                          <a:latin typeface="Times New Roman"/>
                          <a:ea typeface="Times New Roman"/>
                        </a:rPr>
                        <a:t>7.355</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006">
                <a:tc>
                  <a:txBody>
                    <a:bodyPr/>
                    <a:lstStyle/>
                    <a:p>
                      <a:pPr>
                        <a:spcAft>
                          <a:spcPts val="0"/>
                        </a:spcAft>
                      </a:pPr>
                      <a:r>
                        <a:rPr lang="ru-RU" sz="16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spcAft>
                          <a:spcPts val="0"/>
                        </a:spcAft>
                        <a:buFontTx/>
                        <a:buChar char="-"/>
                        <a:tabLst>
                          <a:tab pos="9525000" algn="l"/>
                        </a:tabLst>
                      </a:pPr>
                      <a:r>
                        <a:rPr lang="ru-RU" sz="1600" dirty="0" smtClean="0">
                          <a:effectLst/>
                          <a:latin typeface="Times New Roman"/>
                          <a:ea typeface="Times New Roman"/>
                        </a:rPr>
                        <a:t>величина </a:t>
                      </a:r>
                      <a:r>
                        <a:rPr lang="ru-RU" sz="1600" dirty="0">
                          <a:effectLst/>
                          <a:latin typeface="Times New Roman"/>
                          <a:ea typeface="Times New Roman"/>
                        </a:rPr>
                        <a:t>добавленной стоимости, облагаемая по </a:t>
                      </a:r>
                      <a:endParaRPr lang="ru-RU" sz="1600" dirty="0" smtClean="0">
                        <a:effectLst/>
                        <a:latin typeface="Times New Roman"/>
                        <a:ea typeface="Times New Roman"/>
                      </a:endParaRPr>
                    </a:p>
                    <a:p>
                      <a:pPr marL="0" indent="0">
                        <a:spcAft>
                          <a:spcPts val="0"/>
                        </a:spcAft>
                        <a:buFontTx/>
                        <a:buNone/>
                        <a:tabLst>
                          <a:tab pos="9525000" algn="l"/>
                        </a:tabLst>
                      </a:pPr>
                      <a:r>
                        <a:rPr lang="ru-RU" sz="1600" dirty="0" smtClean="0">
                          <a:effectLst/>
                          <a:latin typeface="Times New Roman"/>
                          <a:ea typeface="Times New Roman"/>
                        </a:rPr>
                        <a:t>     ставке </a:t>
                      </a:r>
                      <a:r>
                        <a:rPr lang="ru-RU" sz="1600" dirty="0">
                          <a:effectLst/>
                          <a:latin typeface="Times New Roman"/>
                          <a:ea typeface="Times New Roman"/>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tabLst>
                          <a:tab pos="9525000" algn="l"/>
                        </a:tabLst>
                      </a:pPr>
                      <a:endParaRPr lang="ru-RU" sz="1600" dirty="0" smtClean="0">
                        <a:effectLst/>
                        <a:latin typeface="Times New Roman"/>
                        <a:ea typeface="Times New Roman"/>
                      </a:endParaRPr>
                    </a:p>
                    <a:p>
                      <a:pPr algn="r">
                        <a:spcAft>
                          <a:spcPts val="0"/>
                        </a:spcAft>
                        <a:tabLst>
                          <a:tab pos="9525000" algn="l"/>
                        </a:tabLst>
                      </a:pPr>
                      <a:r>
                        <a:rPr lang="ru-RU" sz="1600" dirty="0" smtClean="0">
                          <a:effectLst/>
                          <a:latin typeface="Times New Roman"/>
                          <a:ea typeface="Times New Roman"/>
                        </a:rPr>
                        <a:t>111.389</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004">
                <a:tc>
                  <a:txBody>
                    <a:bodyPr/>
                    <a:lstStyle/>
                    <a:p>
                      <a:pPr>
                        <a:spcAft>
                          <a:spcPts val="0"/>
                        </a:spcAft>
                      </a:pPr>
                      <a:r>
                        <a:rPr lang="ru-RU" sz="16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spcAft>
                          <a:spcPts val="0"/>
                        </a:spcAft>
                        <a:buFontTx/>
                        <a:buChar char="-"/>
                        <a:tabLst>
                          <a:tab pos="9525000" algn="l"/>
                        </a:tabLst>
                      </a:pPr>
                      <a:r>
                        <a:rPr lang="ru-RU" sz="1600" dirty="0" smtClean="0">
                          <a:effectLst/>
                          <a:latin typeface="Times New Roman"/>
                          <a:ea typeface="Times New Roman"/>
                        </a:rPr>
                        <a:t>величина </a:t>
                      </a:r>
                      <a:r>
                        <a:rPr lang="ru-RU" sz="1600" dirty="0">
                          <a:effectLst/>
                          <a:latin typeface="Times New Roman"/>
                          <a:ea typeface="Times New Roman"/>
                        </a:rPr>
                        <a:t>добавленной стоимости, облагаемая </a:t>
                      </a:r>
                      <a:r>
                        <a:rPr lang="ru-RU" sz="1600" dirty="0" smtClean="0">
                          <a:effectLst/>
                          <a:latin typeface="Times New Roman"/>
                          <a:ea typeface="Times New Roman"/>
                        </a:rPr>
                        <a:t>по</a:t>
                      </a:r>
                    </a:p>
                    <a:p>
                      <a:pPr marL="0" indent="0">
                        <a:spcAft>
                          <a:spcPts val="0"/>
                        </a:spcAft>
                        <a:buFontTx/>
                        <a:buNone/>
                        <a:tabLst>
                          <a:tab pos="9525000" algn="l"/>
                        </a:tabLst>
                      </a:pPr>
                      <a:r>
                        <a:rPr lang="ru-RU" sz="1600" dirty="0" smtClean="0">
                          <a:effectLst/>
                          <a:latin typeface="Times New Roman"/>
                          <a:ea typeface="Times New Roman"/>
                        </a:rPr>
                        <a:t>      ставке </a:t>
                      </a:r>
                      <a:r>
                        <a:rPr lang="ru-RU" sz="1600" dirty="0">
                          <a:effectLst/>
                          <a:latin typeface="Times New Roman"/>
                          <a:ea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tabLst>
                          <a:tab pos="9525000" algn="l"/>
                        </a:tabLst>
                      </a:pPr>
                      <a:endParaRPr lang="ru-RU" sz="1600" dirty="0" smtClean="0">
                        <a:effectLst/>
                        <a:latin typeface="Times New Roman"/>
                        <a:ea typeface="Times New Roman"/>
                      </a:endParaRPr>
                    </a:p>
                    <a:p>
                      <a:pPr algn="r">
                        <a:spcAft>
                          <a:spcPts val="0"/>
                        </a:spcAft>
                        <a:tabLst>
                          <a:tab pos="9525000" algn="l"/>
                        </a:tabLst>
                      </a:pPr>
                      <a:r>
                        <a:rPr lang="ru-RU" sz="1600" dirty="0" smtClean="0">
                          <a:effectLst/>
                          <a:latin typeface="Times New Roman"/>
                          <a:ea typeface="Times New Roman"/>
                        </a:rPr>
                        <a:t>10.610</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006">
                <a:tc>
                  <a:txBody>
                    <a:bodyPr/>
                    <a:lstStyle/>
                    <a:p>
                      <a:pPr>
                        <a:spcAft>
                          <a:spcPts val="0"/>
                        </a:spcAft>
                      </a:pPr>
                      <a:r>
                        <a:rPr lang="ru-RU" sz="16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spcAft>
                          <a:spcPts val="0"/>
                        </a:spcAft>
                        <a:buFontTx/>
                        <a:buChar char="-"/>
                        <a:tabLst>
                          <a:tab pos="9525000" algn="l"/>
                        </a:tabLst>
                      </a:pPr>
                      <a:r>
                        <a:rPr lang="ru-RU" sz="1600" dirty="0" smtClean="0">
                          <a:effectLst/>
                          <a:latin typeface="Times New Roman"/>
                          <a:ea typeface="Times New Roman"/>
                        </a:rPr>
                        <a:t>величина </a:t>
                      </a:r>
                      <a:r>
                        <a:rPr lang="ru-RU" sz="1600" dirty="0">
                          <a:effectLst/>
                          <a:latin typeface="Times New Roman"/>
                          <a:ea typeface="Times New Roman"/>
                        </a:rPr>
                        <a:t>добавленной стоимости, облагаемая по </a:t>
                      </a:r>
                      <a:endParaRPr lang="ru-RU" sz="1600" dirty="0" smtClean="0">
                        <a:effectLst/>
                        <a:latin typeface="Times New Roman"/>
                        <a:ea typeface="Times New Roman"/>
                      </a:endParaRPr>
                    </a:p>
                    <a:p>
                      <a:pPr marL="0" indent="0">
                        <a:spcAft>
                          <a:spcPts val="0"/>
                        </a:spcAft>
                        <a:buFontTx/>
                        <a:buNone/>
                        <a:tabLst>
                          <a:tab pos="9525000" algn="l"/>
                        </a:tabLst>
                      </a:pPr>
                      <a:r>
                        <a:rPr lang="ru-RU" sz="1600" dirty="0" smtClean="0">
                          <a:effectLst/>
                          <a:latin typeface="Times New Roman"/>
                          <a:ea typeface="Times New Roman"/>
                        </a:rPr>
                        <a:t>      ставке </a:t>
                      </a:r>
                      <a:r>
                        <a:rPr lang="ru-RU" sz="1600" dirty="0">
                          <a:effectLst/>
                          <a:latin typeface="Times New Roman"/>
                          <a:ea typeface="Times New Roman"/>
                        </a:rPr>
                        <a:t>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tabLst>
                          <a:tab pos="9525000" algn="l"/>
                        </a:tabLst>
                      </a:pPr>
                      <a:endParaRPr lang="ru-RU" sz="1600" dirty="0" smtClean="0">
                        <a:effectLst/>
                        <a:latin typeface="Times New Roman"/>
                        <a:ea typeface="Times New Roman"/>
                      </a:endParaRPr>
                    </a:p>
                    <a:p>
                      <a:pPr algn="r">
                        <a:spcAft>
                          <a:spcPts val="0"/>
                        </a:spcAft>
                        <a:tabLst>
                          <a:tab pos="9525000" algn="l"/>
                        </a:tabLst>
                      </a:pPr>
                      <a:r>
                        <a:rPr lang="ru-RU" sz="1600" dirty="0" smtClean="0">
                          <a:effectLst/>
                          <a:latin typeface="Times New Roman"/>
                          <a:ea typeface="Times New Roman"/>
                        </a:rPr>
                        <a:t>10.608</a:t>
                      </a:r>
                      <a:endParaRPr lang="ru-RU" sz="16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006">
                <a:tc>
                  <a:txBody>
                    <a:bodyPr/>
                    <a:lstStyle/>
                    <a:p>
                      <a:pPr>
                        <a:spcAft>
                          <a:spcPts val="0"/>
                        </a:spcAft>
                      </a:pPr>
                      <a:r>
                        <a:rPr lang="ru-RU" sz="1600">
                          <a:effectLst/>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9525000" algn="l"/>
                        </a:tabLst>
                      </a:pPr>
                      <a:r>
                        <a:rPr lang="ru-RU" sz="1600">
                          <a:effectLst/>
                          <a:latin typeface="Times New Roman"/>
                          <a:ea typeface="Times New Roman"/>
                        </a:rPr>
                        <a:t>Сумма НДС, исчисленного по установленным ставкам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tabLst>
                          <a:tab pos="9525000" algn="l"/>
                        </a:tabLst>
                      </a:pPr>
                      <a:r>
                        <a:rPr lang="ru-RU" sz="1600">
                          <a:effectLst/>
                          <a:latin typeface="Times New Roman"/>
                          <a:ea typeface="Times New Roman"/>
                        </a:rPr>
                        <a:t>21.111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03">
                <a:tc>
                  <a:txBody>
                    <a:bodyPr/>
                    <a:lstStyle/>
                    <a:p>
                      <a:pPr>
                        <a:spcAft>
                          <a:spcPts val="0"/>
                        </a:spcAft>
                      </a:pPr>
                      <a:r>
                        <a:rPr lang="ru-RU" sz="1600">
                          <a:effectLst/>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9525000" algn="l"/>
                        </a:tabLst>
                      </a:pPr>
                      <a:r>
                        <a:rPr lang="ru-RU" sz="1600">
                          <a:effectLst/>
                          <a:latin typeface="Times New Roman"/>
                          <a:ea typeface="Times New Roman"/>
                        </a:rPr>
                        <a:t>Сумма НДС, возмещаемая экспортерам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tabLst>
                          <a:tab pos="9525000" algn="l"/>
                        </a:tabLst>
                      </a:pPr>
                      <a:r>
                        <a:rPr lang="ru-RU" sz="1600">
                          <a:effectLst/>
                          <a:latin typeface="Times New Roman"/>
                          <a:ea typeface="Times New Roman"/>
                        </a:rPr>
                        <a:t>1.928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03">
                <a:tc>
                  <a:txBody>
                    <a:bodyPr/>
                    <a:lstStyle/>
                    <a:p>
                      <a:pPr>
                        <a:spcAft>
                          <a:spcPts val="0"/>
                        </a:spcAft>
                      </a:pPr>
                      <a:r>
                        <a:rPr lang="ru-RU" sz="1600" b="1" dirty="0">
                          <a:effectLst/>
                          <a:latin typeface="Times New Roman"/>
                          <a:ea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9525000" algn="l"/>
                        </a:tabLst>
                      </a:pPr>
                      <a:r>
                        <a:rPr lang="ru-RU" sz="1600" b="1" dirty="0">
                          <a:effectLst/>
                          <a:latin typeface="Times New Roman"/>
                          <a:ea typeface="Times New Roman"/>
                        </a:rPr>
                        <a:t>Сумма НДС, подлежащая уплате в бюджет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tabLst>
                          <a:tab pos="9525000" algn="l"/>
                        </a:tabLst>
                      </a:pPr>
                      <a:r>
                        <a:rPr lang="ru-RU" sz="1600" b="1" dirty="0">
                          <a:effectLst/>
                          <a:latin typeface="Times New Roman"/>
                          <a:ea typeface="Times New Roman"/>
                        </a:rPr>
                        <a:t>19.183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006">
                <a:tc>
                  <a:txBody>
                    <a:bodyPr/>
                    <a:lstStyle/>
                    <a:p>
                      <a:pPr>
                        <a:spcAft>
                          <a:spcPts val="0"/>
                        </a:spcAft>
                      </a:pPr>
                      <a:r>
                        <a:rPr lang="ru-RU" sz="1600" b="1" dirty="0" smtClean="0">
                          <a:effectLst/>
                          <a:latin typeface="Times New Roman"/>
                          <a:ea typeface="Times New Roman"/>
                        </a:rPr>
                        <a:t>5</a:t>
                      </a:r>
                      <a:endParaRPr lang="ru-RU" sz="16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9525000" algn="l"/>
                        </a:tabLst>
                      </a:pPr>
                      <a:r>
                        <a:rPr lang="ru-RU" sz="1600" b="1" dirty="0">
                          <a:effectLst/>
                          <a:latin typeface="Times New Roman"/>
                          <a:ea typeface="Times New Roman"/>
                        </a:rPr>
                        <a:t>Поступило в бюджет фактически от налогоплательщиков Курской области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tabLst>
                          <a:tab pos="9525000" algn="l"/>
                        </a:tabLst>
                      </a:pPr>
                      <a:r>
                        <a:rPr lang="ru-RU" sz="1600" b="1" dirty="0">
                          <a:effectLst/>
                          <a:latin typeface="Times New Roman"/>
                          <a:ea typeface="Times New Roman"/>
                        </a:rPr>
                        <a:t>4.241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4"/>
          <p:cNvSpPr>
            <a:spLocks noChangeArrowheads="1"/>
          </p:cNvSpPr>
          <p:nvPr/>
        </p:nvSpPr>
        <p:spPr bwMode="auto">
          <a:xfrm>
            <a:off x="0" y="6275100"/>
            <a:ext cx="75086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ru-RU" altLang="ru-RU" sz="1600" b="1" dirty="0">
                <a:solidFill>
                  <a:prstClr val="black"/>
                </a:solidFill>
              </a:rPr>
              <a:t>Экспертно-аналитический Центр по модернизации и технологическому развитию</a:t>
            </a:r>
          </a:p>
          <a:p>
            <a:pPr eaLnBrk="1" fontAlgn="base" hangingPunct="1">
              <a:spcBef>
                <a:spcPct val="0"/>
              </a:spcBef>
              <a:spcAft>
                <a:spcPct val="0"/>
              </a:spcAft>
            </a:pPr>
            <a:r>
              <a:rPr lang="ru-RU" altLang="ru-RU" sz="1600" b="1" dirty="0">
                <a:solidFill>
                  <a:prstClr val="black"/>
                </a:solidFill>
              </a:rPr>
              <a:t>экономики (ЭАЦ «Модернизация»). Президент «Центра» Чуев А.В. </a:t>
            </a:r>
          </a:p>
        </p:txBody>
      </p:sp>
      <p:sp>
        <p:nvSpPr>
          <p:cNvPr id="8" name="Прямоугольник 7"/>
          <p:cNvSpPr>
            <a:spLocks noChangeArrowheads="1"/>
          </p:cNvSpPr>
          <p:nvPr/>
        </p:nvSpPr>
        <p:spPr bwMode="auto">
          <a:xfrm>
            <a:off x="8785225" y="6488113"/>
            <a:ext cx="3593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a:t>7</a:t>
            </a:r>
            <a:r>
              <a:rPr lang="ru-RU" altLang="ru-RU" sz="1800" dirty="0" smtClean="0"/>
              <a:t>.</a:t>
            </a:r>
            <a:endParaRPr lang="ru-RU" altLang="ru-RU" sz="1800" dirty="0"/>
          </a:p>
        </p:txBody>
      </p:sp>
      <p:sp>
        <p:nvSpPr>
          <p:cNvPr id="10"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2987554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lnSpcReduction="10000"/>
          </a:bodyPr>
          <a:lstStyle/>
          <a:p>
            <a:r>
              <a:rPr lang="ru-RU" dirty="0" smtClean="0"/>
              <a:t>Если </a:t>
            </a:r>
            <a:r>
              <a:rPr lang="ru-RU" dirty="0"/>
              <a:t>обеспечить </a:t>
            </a:r>
            <a:r>
              <a:rPr lang="ru-RU" dirty="0" smtClean="0"/>
              <a:t>среднеевропейскую </a:t>
            </a:r>
            <a:r>
              <a:rPr lang="ru-RU" dirty="0"/>
              <a:t>собираемость налогов и, например, ликвидировать «однодневки», российская экономика </a:t>
            </a:r>
            <a:r>
              <a:rPr lang="ru-RU" dirty="0" smtClean="0"/>
              <a:t>получит большие проблемы. </a:t>
            </a:r>
          </a:p>
          <a:p>
            <a:r>
              <a:rPr lang="ru-RU" dirty="0" smtClean="0"/>
              <a:t>Чтобы </a:t>
            </a:r>
            <a:r>
              <a:rPr lang="ru-RU" dirty="0"/>
              <a:t>этого не произошло необходимо оптимизировать ставки налогов до разумного уровня и улучшить налоговое администрирование</a:t>
            </a:r>
            <a:r>
              <a:rPr lang="ru-RU" dirty="0" smtClean="0"/>
              <a:t>.</a:t>
            </a:r>
          </a:p>
          <a:p>
            <a:r>
              <a:rPr lang="ru-RU" dirty="0" smtClean="0"/>
              <a:t>Только потом можно начинать «закручивать гайки».</a:t>
            </a:r>
            <a:endParaRPr lang="ru-RU" dirty="0"/>
          </a:p>
        </p:txBody>
      </p:sp>
      <p:sp>
        <p:nvSpPr>
          <p:cNvPr id="7" name="Прямоугольник 6"/>
          <p:cNvSpPr>
            <a:spLocks noChangeArrowheads="1"/>
          </p:cNvSpPr>
          <p:nvPr/>
        </p:nvSpPr>
        <p:spPr bwMode="auto">
          <a:xfrm>
            <a:off x="8785225" y="6488113"/>
            <a:ext cx="3593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a:solidFill>
                  <a:prstClr val="black"/>
                </a:solidFill>
              </a:rPr>
              <a:t>8</a:t>
            </a:r>
            <a:r>
              <a:rPr lang="ru-RU" altLang="ru-RU" sz="1800" dirty="0" smtClean="0">
                <a:solidFill>
                  <a:prstClr val="black"/>
                </a:solidFill>
              </a:rPr>
              <a:t>.</a:t>
            </a:r>
            <a:endParaRPr lang="ru-RU" altLang="ru-RU" sz="1800" dirty="0">
              <a:solidFill>
                <a:prstClr val="black"/>
              </a:solidFill>
            </a:endParaRPr>
          </a:p>
        </p:txBody>
      </p:sp>
      <p:sp>
        <p:nvSpPr>
          <p:cNvPr id="8" name="Rectangle 4"/>
          <p:cNvSpPr>
            <a:spLocks noChangeArrowheads="1"/>
          </p:cNvSpPr>
          <p:nvPr/>
        </p:nvSpPr>
        <p:spPr bwMode="auto">
          <a:xfrm>
            <a:off x="0" y="6275100"/>
            <a:ext cx="75086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ru-RU" altLang="ru-RU" sz="1600" b="1" dirty="0">
                <a:solidFill>
                  <a:prstClr val="black"/>
                </a:solidFill>
              </a:rPr>
              <a:t>Экспертно-аналитический Центр по модернизации и технологическому развитию</a:t>
            </a:r>
          </a:p>
          <a:p>
            <a:pPr eaLnBrk="1" fontAlgn="base" hangingPunct="1">
              <a:spcBef>
                <a:spcPct val="0"/>
              </a:spcBef>
              <a:spcAft>
                <a:spcPct val="0"/>
              </a:spcAft>
            </a:pPr>
            <a:r>
              <a:rPr lang="ru-RU" altLang="ru-RU" sz="1600" b="1" dirty="0">
                <a:solidFill>
                  <a:prstClr val="black"/>
                </a:solidFill>
              </a:rPr>
              <a:t>экономики (ЭАЦ «Модернизация»). Президент «Центра» Чуев А.В. </a:t>
            </a:r>
          </a:p>
        </p:txBody>
      </p:sp>
      <p:sp>
        <p:nvSpPr>
          <p:cNvPr id="6"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4121036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a:t>Наличие покупательского спроса – главный фактор экономического развития. </a:t>
            </a:r>
            <a:endParaRPr lang="ru-RU" dirty="0" smtClean="0"/>
          </a:p>
          <a:p>
            <a:pPr marL="0" indent="0">
              <a:buNone/>
            </a:pPr>
            <a:endParaRPr lang="ru-RU" dirty="0"/>
          </a:p>
          <a:p>
            <a:pPr marL="0" indent="0">
              <a:buNone/>
            </a:pPr>
            <a:r>
              <a:rPr lang="ru-RU" dirty="0" smtClean="0"/>
              <a:t>Именно </a:t>
            </a:r>
            <a:r>
              <a:rPr lang="ru-RU" dirty="0"/>
              <a:t>прогрессивная шкала позволяет наполнять бюджет, перераспределять доходы наиболее оптимальным образом и снижать имущественное неравенство.</a:t>
            </a:r>
          </a:p>
        </p:txBody>
      </p:sp>
      <p:sp>
        <p:nvSpPr>
          <p:cNvPr id="4" name="Прямоугольник 7"/>
          <p:cNvSpPr>
            <a:spLocks noChangeArrowheads="1"/>
          </p:cNvSpPr>
          <p:nvPr/>
        </p:nvSpPr>
        <p:spPr bwMode="auto">
          <a:xfrm>
            <a:off x="8785225" y="6488113"/>
            <a:ext cx="3593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dirty="0" smtClean="0">
                <a:solidFill>
                  <a:prstClr val="black"/>
                </a:solidFill>
              </a:rPr>
              <a:t>9.</a:t>
            </a:r>
            <a:endParaRPr lang="ru-RU" altLang="ru-RU" sz="1800" dirty="0">
              <a:solidFill>
                <a:prstClr val="black"/>
              </a:solidFill>
            </a:endParaRPr>
          </a:p>
        </p:txBody>
      </p:sp>
      <p:sp>
        <p:nvSpPr>
          <p:cNvPr id="7" name="Rectangle 4"/>
          <p:cNvSpPr>
            <a:spLocks noChangeArrowheads="1"/>
          </p:cNvSpPr>
          <p:nvPr/>
        </p:nvSpPr>
        <p:spPr bwMode="auto">
          <a:xfrm>
            <a:off x="0" y="6275100"/>
            <a:ext cx="75086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ru-RU" altLang="ru-RU" sz="1600" b="1" dirty="0">
                <a:solidFill>
                  <a:prstClr val="black"/>
                </a:solidFill>
              </a:rPr>
              <a:t>Экспертно-аналитический Центр по модернизации и технологическому развитию</a:t>
            </a:r>
          </a:p>
          <a:p>
            <a:pPr eaLnBrk="1" fontAlgn="base" hangingPunct="1">
              <a:spcBef>
                <a:spcPct val="0"/>
              </a:spcBef>
              <a:spcAft>
                <a:spcPct val="0"/>
              </a:spcAft>
            </a:pPr>
            <a:r>
              <a:rPr lang="ru-RU" altLang="ru-RU" sz="1600" b="1" dirty="0">
                <a:solidFill>
                  <a:prstClr val="black"/>
                </a:solidFill>
              </a:rPr>
              <a:t>экономики (ЭАЦ «Модернизация»). Президент «Центра» Чуев А.В. </a:t>
            </a:r>
          </a:p>
        </p:txBody>
      </p:sp>
      <p:sp>
        <p:nvSpPr>
          <p:cNvPr id="6" name="Заголовок 1"/>
          <p:cNvSpPr txBox="1">
            <a:spLocks/>
          </p:cNvSpPr>
          <p:nvPr/>
        </p:nvSpPr>
        <p:spPr bwMode="auto">
          <a:xfrm>
            <a:off x="107504" y="116632"/>
            <a:ext cx="885698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ru-RU" altLang="ru-RU" sz="1800" b="1" dirty="0" smtClean="0"/>
              <a:t>М.Д. Абрамов, «Налоговая система – угроза национальной безопасности России»</a:t>
            </a:r>
          </a:p>
        </p:txBody>
      </p:sp>
    </p:spTree>
    <p:extLst>
      <p:ext uri="{BB962C8B-B14F-4D97-AF65-F5344CB8AC3E}">
        <p14:creationId xmlns:p14="http://schemas.microsoft.com/office/powerpoint/2010/main" val="3852801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5308</TotalTime>
  <Words>1857</Words>
  <Application>Microsoft Office PowerPoint</Application>
  <PresentationFormat>Экран (4:3)</PresentationFormat>
  <Paragraphs>351</Paragraphs>
  <Slides>23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   М.Д. Абрамов, к.т.н., вице-президент ЭАЦ «Модернизация», профессор Московского налогового института  </vt:lpstr>
      <vt:lpstr>   Из интервью Министра экономического развития   А.В. Улюкаева «Эху Москвы» 8 октября 2014 г. </vt:lpstr>
      <vt:lpstr>Презентация PowerPoint</vt:lpstr>
      <vt:lpstr>            В России производить не выгодно!  Пример 1. Почему принадлежащий  россиянам завод из Канады не переводят в Россию (Данные за 2012 год)   </vt:lpstr>
      <vt:lpstr>           В России производить не выгодно! 0 Пример 2. Налоговая нагрузка на предприятие в России  в 8 раз выше, чем на такое же в США (Для модельного предприятия, предложенного Минфином России, $1=30 руб.)   </vt:lpstr>
      <vt:lpstr> Собираемость налогов и взносов с доходов физических лиц не превышает 50%</vt:lpstr>
      <vt:lpstr>  Собираемость НДС в России не превышает 30-40% (В Европейском союзе собираемость НДС 75%) Расчет НДС по Курской области за 2008 год Фактическая собираемость НДС – 22,1%  (4.214:19.183х100%) источник: В.Л. Рыкунова, дисс. к.э.н., Курск, 2010</vt:lpstr>
      <vt:lpstr>Презентация PowerPoint</vt:lpstr>
      <vt:lpstr>Презентация PowerPoint</vt:lpstr>
      <vt:lpstr>Презентация PowerPoint</vt:lpstr>
      <vt:lpstr> Подоходный налог в разных странах в 2014 году  Tax Rates Around the World 2014, http://www.worldwide-tax.com/  </vt:lpstr>
      <vt:lpstr>Налоговая декларация по 6 налогам на 1 странице (проект)</vt:lpstr>
      <vt:lpstr>Презентация PowerPoint</vt:lpstr>
      <vt:lpstr>Презентация PowerPoint</vt:lpstr>
      <vt:lpstr>Импорт России в 2011 году, млн. долл.</vt:lpstr>
      <vt:lpstr> Импорт в Россию автомобилей в 2011 году, млн. долл.</vt:lpstr>
      <vt:lpstr> Экспорт в США товаров 27-й группы (топливо минеральное, нефть) в 2013г. , млрд. долл.</vt:lpstr>
      <vt:lpstr>Презентация PowerPoint</vt:lpstr>
      <vt:lpstr>  3. Почему дорожают бензин и услуги ЖКХ 0 Рост себестоимости добычи  1 барреля нефти в России, долл. США</vt:lpstr>
      <vt:lpstr>    Почему дорожают бензин и услуги ЖКХ Рост себестоимости добычи  1 тыс. куб. м. газа Газпромом, долл. США</vt:lpstr>
      <vt:lpstr>Рост тарифов ЖКХ в Москве с 2000 по 2010 год</vt:lpstr>
      <vt:lpstr>  Цены на бензин в нефтедобывающих  странах в 2013 году</vt:lpstr>
      <vt:lpstr>   ЭАЦ «Модернизация» предлагает: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Абрамов</dc:creator>
  <cp:lastModifiedBy>User</cp:lastModifiedBy>
  <cp:revision>114</cp:revision>
  <dcterms:created xsi:type="dcterms:W3CDTF">2014-10-09T18:19:37Z</dcterms:created>
  <dcterms:modified xsi:type="dcterms:W3CDTF">2015-03-23T09:59:13Z</dcterms:modified>
</cp:coreProperties>
</file>